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260" r:id="rId3"/>
    <p:sldId id="268" r:id="rId4"/>
    <p:sldId id="270" r:id="rId5"/>
    <p:sldId id="266" r:id="rId6"/>
    <p:sldId id="269" r:id="rId7"/>
    <p:sldId id="256" r:id="rId8"/>
    <p:sldId id="257" r:id="rId9"/>
    <p:sldId id="258" r:id="rId10"/>
    <p:sldId id="264" r:id="rId11"/>
    <p:sldId id="265" r:id="rId12"/>
    <p:sldId id="263" r:id="rId13"/>
    <p:sldId id="267" r:id="rId14"/>
    <p:sldId id="261" r:id="rId15"/>
    <p:sldId id="271" r:id="rId16"/>
    <p:sldId id="26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0438-0027-491A-9581-3531883D8994}" type="datetimeFigureOut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88D48-AD35-486E-88B9-1D4ECD59D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646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88D48-AD35-486E-88B9-1D4ECD59D90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677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88D48-AD35-486E-88B9-1D4ECD59D90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801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88D48-AD35-486E-88B9-1D4ECD59D90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230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Solution of g is complicated.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88D48-AD35-486E-88B9-1D4ECD59D90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71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F8E9CB-CA8D-4B0D-9865-461718E3C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819B6A-E098-4994-B97B-25AA5D6B7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A58F3D-644D-4FD5-A950-CBC75673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52D62-403F-4176-AB77-DA5D00C87FB0}" type="datetime1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B76CEE-2BED-4FC7-8FB5-DF470AAF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27FCA3-65F5-4008-A1EB-81DF33E7C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104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171AA-6ACD-4D56-B0C6-92F94D734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D26218-F83D-4FA2-9D21-A3D5B53EA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0F4544-82EC-4712-81DE-90DB39E7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C4F72-0B3C-4996-BFDF-26953D716E5C}" type="datetime1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C5C62B-D22A-4362-BB3F-B2F3DE66A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02EB2A-B5F2-44A5-948B-C17C80965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66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119E82C-E4E2-4816-B888-A866CBF7D6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7BA598-FB1C-44CA-BECB-1D47A5F58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2E6314-7560-4FD6-BECE-2ACFD2085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79AA-7E65-40B0-A175-3D8BBACCC46A}" type="datetime1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4316B1-407A-44F8-B226-B407C902C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433761-33C1-4AFC-9633-7FB9F1730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88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A0427-F98E-4CE0-8FEA-C3644C598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2647CF-9D46-435C-8EAD-135BE9190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8F70D8-EC6D-493C-8E42-DC7A8DEB6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9A4B-26DD-4D73-8AD6-F35A22835A32}" type="datetime1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0433C0-F818-4227-B7AC-EC40B2FA5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78DA93-4617-40D7-AC8F-77345AF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861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6A363-0A3A-4F01-A41E-35FDED28F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81E4AA-8B88-4652-93C0-FD7F2AF67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4E9477-2DE8-4FAF-B3F1-8851C0F1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7908-34B8-45BD-9186-2DC3B7C75FB7}" type="datetime1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4AC72F-362C-4DCE-9967-8BF4937A9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0014DA-6239-4EBA-8C17-E7D6400E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046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33B44-635B-4B4C-BC0C-41B6C445A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A9965D-7C7F-44CD-95C5-460108471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305698-3124-467B-9148-0E7BC8CB0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C51370-27BE-41C7-9EE0-EB7679E8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1B8DC-BC7A-4773-90E9-5AE2EF6C8281}" type="datetime1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EECB47-6984-4C06-8360-859178A4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3CA060-D9B9-4040-B670-EB6DE8C3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86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46A2F-E74B-4224-B736-C1485AB76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5E7B73-0D43-408B-AB59-85BB3CE89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6D2984-2D0D-40D4-B312-4C4EFD42C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267E26-A83A-4207-B8D1-F7365E86A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66D35A-0648-4D37-B477-7514D09E7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13D615-FF7F-44B3-A018-4141CCD85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7D81-5B83-482A-9132-5028BB998111}" type="datetime1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D9BC59-A7AF-4417-AB82-FAC0C98E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58B3025-200B-435B-A3F6-8F73AD38A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979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9C2BA-31EB-4919-BD14-74B1301A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FE0DCB-8EE5-4E5C-AC38-5AE221C52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FAD5-6D1B-4A80-A44F-D53016FB7039}" type="datetime1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44AB2B-BB69-4BCE-BEAE-4A297DBA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DB20BF-0602-44EB-8F77-7233152D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956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737855B-774A-4051-A0AE-111881F22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966B-F5F4-472C-90B0-875E3B3003A3}" type="datetime1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91AEA3-CB91-42E5-86CB-F45D5E62C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D6B256-5023-4B7D-94C9-596F6F2A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528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09BD2-D74E-4146-AD7B-D943DC25A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FC093B-A880-4A56-A3A6-CDF73177A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854313-7118-48D6-B5F9-ADFAA470B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8ACADF-C263-4EE8-A30E-1F1BCB22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0C77-D37D-42EB-A1FA-22E8D3F69985}" type="datetime1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C14806-F998-4031-8BA4-D816A9CA8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5AEF87-09AD-4A39-BA63-DB2DB56B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746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74CFB-7672-42B9-864C-603006735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0F1C5FC-C50C-4FAB-AD4D-B674A686C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190E80-C29A-4ABA-903B-F21444E63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F1C104-919A-4DE3-BD24-01E212CF7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4352-A4A9-4DE9-9206-1D959A7A014B}" type="datetime1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44F231-7A03-457C-A638-456E87D8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98275F-D58E-4F9A-A170-F54C6854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661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F35856E-FE93-4C31-95D2-4E01AD5A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B3DB73-B3CD-41E2-909B-F71DDB630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433F17-AEEE-490C-854C-4A0FFC878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55041-8A7F-4D69-ACCA-CB744CCDA6B3}" type="datetime1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9171A0-C04C-46A9-A424-1149CEFC4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6A7B38-6B4B-4BB8-B87A-7FDF495EF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97732-34C0-4AC9-BDCD-EAAA09AA5F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45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0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6.emf"/><Relationship Id="rId18" Type="http://schemas.openxmlformats.org/officeDocument/2006/relationships/image" Target="../media/image31.png"/><Relationship Id="rId3" Type="http://schemas.microsoft.com/office/2007/relationships/media" Target="../media/media2.avi"/><Relationship Id="rId21" Type="http://schemas.openxmlformats.org/officeDocument/2006/relationships/image" Target="../media/image35.png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5.emf"/><Relationship Id="rId17" Type="http://schemas.openxmlformats.org/officeDocument/2006/relationships/image" Target="../media/image30.png"/><Relationship Id="rId2" Type="http://schemas.openxmlformats.org/officeDocument/2006/relationships/video" Target="../media/media1.avi"/><Relationship Id="rId16" Type="http://schemas.openxmlformats.org/officeDocument/2006/relationships/image" Target="../media/image36.png"/><Relationship Id="rId20" Type="http://schemas.openxmlformats.org/officeDocument/2006/relationships/image" Target="../media/image32.png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27.png"/><Relationship Id="rId5" Type="http://schemas.microsoft.com/office/2007/relationships/media" Target="../media/media3.avi"/><Relationship Id="rId15" Type="http://schemas.openxmlformats.org/officeDocument/2006/relationships/image" Target="../media/image34.png"/><Relationship Id="rId10" Type="http://schemas.openxmlformats.org/officeDocument/2006/relationships/image" Target="../media/image24.png"/><Relationship Id="rId19" Type="http://schemas.openxmlformats.org/officeDocument/2006/relationships/image" Target="../media/image39.png"/><Relationship Id="rId4" Type="http://schemas.openxmlformats.org/officeDocument/2006/relationships/video" Target="../media/media2.avi"/><Relationship Id="rId9" Type="http://schemas.openxmlformats.org/officeDocument/2006/relationships/image" Target="../media/image22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3.png"/><Relationship Id="rId7" Type="http://schemas.openxmlformats.org/officeDocument/2006/relationships/image" Target="../media/image10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10" Type="http://schemas.openxmlformats.org/officeDocument/2006/relationships/image" Target="../media/image17.emf"/><Relationship Id="rId4" Type="http://schemas.openxmlformats.org/officeDocument/2006/relationships/image" Target="../media/image70.png"/><Relationship Id="rId9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A0CDD-8D28-42BF-A3D9-774CF933F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12309"/>
          </a:xfrm>
        </p:spPr>
        <p:txBody>
          <a:bodyPr>
            <a:normAutofit/>
          </a:bodyPr>
          <a:lstStyle/>
          <a:p>
            <a:r>
              <a:rPr lang="en-US" altLang="zh-CN" dirty="0"/>
              <a:t>DRDC project:</a:t>
            </a:r>
            <a:br>
              <a:rPr lang="en-US" altLang="zh-CN" dirty="0"/>
            </a:br>
            <a:r>
              <a:rPr lang="en-US" altLang="zh-CN" dirty="0"/>
              <a:t>Dielectric detection using </a:t>
            </a:r>
            <a:br>
              <a:rPr lang="en-US" altLang="zh-CN" dirty="0"/>
            </a:br>
            <a:r>
              <a:rPr lang="en-US" altLang="zh-CN" dirty="0"/>
              <a:t>an active SRR sensor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FFA3B9-7903-4AB3-AE98-BCF94D551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16438"/>
            <a:ext cx="9144000" cy="1655762"/>
          </a:xfrm>
        </p:spPr>
        <p:txBody>
          <a:bodyPr/>
          <a:lstStyle/>
          <a:p>
            <a:r>
              <a:rPr lang="en-US" altLang="zh-CN" dirty="0"/>
              <a:t>Yutong Zhao</a:t>
            </a:r>
          </a:p>
          <a:p>
            <a:r>
              <a:rPr lang="en-US" altLang="zh-CN" dirty="0"/>
              <a:t>Nov 5</a:t>
            </a:r>
            <a:r>
              <a:rPr lang="en-US" altLang="zh-CN" baseline="30000" dirty="0"/>
              <a:t>th</a:t>
            </a:r>
            <a:r>
              <a:rPr lang="en-US" altLang="zh-CN" dirty="0"/>
              <a:t> 2018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487FA-147C-4010-B998-7C734CE79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99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841287E-D007-4B2A-B7E3-F45F9DB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5545"/>
          </a:xfrm>
        </p:spPr>
        <p:txBody>
          <a:bodyPr/>
          <a:lstStyle/>
          <a:p>
            <a:r>
              <a:rPr lang="en-US" altLang="zh-CN" dirty="0"/>
              <a:t>Why there is not Rabi-splitting?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4C6A4D1-3EB7-4C95-9ADE-BC24931A4635}"/>
                  </a:ext>
                </a:extLst>
              </p:cNvPr>
              <p:cNvSpPr txBox="1"/>
              <p:nvPr/>
            </p:nvSpPr>
            <p:spPr>
              <a:xfrm>
                <a:off x="838200" y="1054624"/>
                <a:ext cx="3921202" cy="15433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000" b="0" dirty="0"/>
                  <a:t> Five solutions: </a:t>
                </a:r>
              </a:p>
              <a:p>
                <a:r>
                  <a:rPr lang="en-US" altLang="zh-CN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zh-CN" sz="2000" b="0" dirty="0"/>
              </a:p>
              <a:p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2,3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zh-CN" altLang="en-US" sz="2000" dirty="0"/>
              </a:p>
              <a:p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4,5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4C6A4D1-3EB7-4C95-9ADE-BC24931A4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54624"/>
                <a:ext cx="3921202" cy="1543371"/>
              </a:xfrm>
              <a:prstGeom prst="rect">
                <a:avLst/>
              </a:prstGeom>
              <a:blipFill>
                <a:blip r:embed="rId3"/>
                <a:stretch>
                  <a:fillRect l="-2488" t="-5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B3059E4-C820-45D7-82BB-CBA97A4D5AAC}"/>
                  </a:ext>
                </a:extLst>
              </p:cNvPr>
              <p:cNvSpPr/>
              <p:nvPr/>
            </p:nvSpPr>
            <p:spPr>
              <a:xfrm>
                <a:off x="131190" y="3618077"/>
                <a:ext cx="736329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0" dirty="0"/>
                  <a:t>(2).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one solution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 no splitting</a:t>
                </a:r>
              </a:p>
              <a:p>
                <a:endParaRPr lang="en-US" altLang="zh-CN" dirty="0"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three solutions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 Rabi splitting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B3059E4-C820-45D7-82BB-CBA97A4D5A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0" y="3618077"/>
                <a:ext cx="7363298" cy="923330"/>
              </a:xfrm>
              <a:prstGeom prst="rect">
                <a:avLst/>
              </a:prstGeom>
              <a:blipFill>
                <a:blip r:embed="rId4"/>
                <a:stretch>
                  <a:fillRect l="-746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139E6E1-D36F-487E-832F-0AF687B834AB}"/>
                  </a:ext>
                </a:extLst>
              </p:cNvPr>
              <p:cNvSpPr/>
              <p:nvPr/>
            </p:nvSpPr>
            <p:spPr>
              <a:xfrm>
                <a:off x="131190" y="2837739"/>
                <a:ext cx="7444795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(1).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always smaller than zero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2,3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have no physical meaning</a:t>
                </a:r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139E6E1-D36F-487E-832F-0AF687B83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0" y="2837739"/>
                <a:ext cx="7444795" cy="381515"/>
              </a:xfrm>
              <a:prstGeom prst="rect">
                <a:avLst/>
              </a:prstGeom>
              <a:blipFill>
                <a:blip r:embed="rId5"/>
                <a:stretch>
                  <a:fillRect l="-737" t="-9677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0A19BD3-3F63-48EC-BED7-F85548FEA92E}"/>
                  </a:ext>
                </a:extLst>
              </p:cNvPr>
              <p:cNvSpPr/>
              <p:nvPr/>
            </p:nvSpPr>
            <p:spPr>
              <a:xfrm>
                <a:off x="131190" y="4940230"/>
                <a:ext cx="7444794" cy="1383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0" dirty="0"/>
                  <a:t>(3).  Consider the approximation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 </m:t>
                    </m:r>
                  </m:oMath>
                </a14:m>
                <a:r>
                  <a:rPr lang="en-US" altLang="zh-CN" dirty="0"/>
                  <a:t> (ignore </a:t>
                </a:r>
                <a:r>
                  <a:rPr lang="en-US" altLang="zh-CN" dirty="0" err="1"/>
                  <a:t>dampings</a:t>
                </a:r>
                <a:r>
                  <a:rPr lang="en-US" altLang="zh-CN" dirty="0"/>
                  <a:t>)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dirty="0"/>
                  <a:t>We have: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    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2,3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    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4,5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dirty="0"/>
                  <a:t>Corresponding to  a frequency split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0A19BD3-3F63-48EC-BED7-F85548FEA9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0" y="4940230"/>
                <a:ext cx="7444794" cy="1383071"/>
              </a:xfrm>
              <a:prstGeom prst="rect">
                <a:avLst/>
              </a:prstGeom>
              <a:blipFill>
                <a:blip r:embed="rId6"/>
                <a:stretch>
                  <a:fillRect l="-737" b="-6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星形: 五角 9">
            <a:extLst>
              <a:ext uri="{FF2B5EF4-FFF2-40B4-BE49-F238E27FC236}">
                <a16:creationId xmlns:a16="http://schemas.microsoft.com/office/drawing/2014/main" id="{37E8F63E-778A-4BB8-9BBA-F948ED8B6923}"/>
              </a:ext>
            </a:extLst>
          </p:cNvPr>
          <p:cNvSpPr/>
          <p:nvPr/>
        </p:nvSpPr>
        <p:spPr>
          <a:xfrm>
            <a:off x="131190" y="3880330"/>
            <a:ext cx="398824" cy="398824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F74F6F7-92C0-4D51-A5CF-A42BA22484AB}"/>
                  </a:ext>
                </a:extLst>
              </p:cNvPr>
              <p:cNvSpPr txBox="1"/>
              <p:nvPr/>
            </p:nvSpPr>
            <p:spPr>
              <a:xfrm>
                <a:off x="7965444" y="1275853"/>
                <a:ext cx="3744102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dirty="0"/>
                  <a:t>Plot: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(…)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;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→0.01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F74F6F7-92C0-4D51-A5CF-A42BA2248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444" y="1275853"/>
                <a:ext cx="3744102" cy="335413"/>
              </a:xfrm>
              <a:prstGeom prst="rect">
                <a:avLst/>
              </a:prstGeom>
              <a:blipFill>
                <a:blip r:embed="rId7"/>
                <a:stretch>
                  <a:fillRect l="-3909" t="-10909" r="-1303" b="-3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F49D1B17-D2F2-4892-B266-05ABE9F7C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8363" y="1670112"/>
            <a:ext cx="3356379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F1BBC5B-4EFA-476C-BFC9-FEB9AB891D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8363" y="4190112"/>
            <a:ext cx="3356379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DB51376-5916-4AB1-BB3B-B737E0682672}"/>
                  </a:ext>
                </a:extLst>
              </p:cNvPr>
              <p:cNvSpPr txBox="1"/>
              <p:nvPr/>
            </p:nvSpPr>
            <p:spPr>
              <a:xfrm>
                <a:off x="8786908" y="4541407"/>
                <a:ext cx="12714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DB51376-5916-4AB1-BB3B-B737E0682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6908" y="4541407"/>
                <a:ext cx="127149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3603C76-CD2A-41D7-BA1F-3B41931D5FD3}"/>
                  </a:ext>
                </a:extLst>
              </p:cNvPr>
              <p:cNvSpPr txBox="1"/>
              <p:nvPr/>
            </p:nvSpPr>
            <p:spPr>
              <a:xfrm>
                <a:off x="8786908" y="1826309"/>
                <a:ext cx="12714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3603C76-CD2A-41D7-BA1F-3B41931D5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6908" y="1826309"/>
                <a:ext cx="127149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F10BB35-F03D-419E-BD76-F0743356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64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 animBg="1"/>
      <p:bldP spid="11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F0716553-DDE0-4DF1-ACD6-560F329700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068" y="3741030"/>
            <a:ext cx="4327932" cy="3045000"/>
          </a:xfrm>
          <a:prstGeom prst="rect">
            <a:avLst/>
          </a:prstGeom>
        </p:spPr>
      </p:pic>
      <p:pic>
        <p:nvPicPr>
          <p:cNvPr id="20" name="1">
            <a:hlinkClick r:id="" action="ppaction://media"/>
            <a:extLst>
              <a:ext uri="{FF2B5EF4-FFF2-40B4-BE49-F238E27FC236}">
                <a16:creationId xmlns:a16="http://schemas.microsoft.com/office/drawing/2014/main" id="{5C65693D-C0EC-4FE4-B8F4-D719EAFC4C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096321" y="933030"/>
            <a:ext cx="3743999" cy="2808000"/>
          </a:xfrm>
          <a:prstGeom prst="rect">
            <a:avLst/>
          </a:prstGeom>
        </p:spPr>
      </p:pic>
      <p:pic>
        <p:nvPicPr>
          <p:cNvPr id="22" name="1">
            <a:hlinkClick r:id="" action="ppaction://media"/>
            <a:extLst>
              <a:ext uri="{FF2B5EF4-FFF2-40B4-BE49-F238E27FC236}">
                <a16:creationId xmlns:a16="http://schemas.microsoft.com/office/drawing/2014/main" id="{240B6E5F-8481-4D8F-B90A-5D9C317A2E3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02069" y="938072"/>
            <a:ext cx="3744000" cy="2808000"/>
          </a:xfrm>
          <a:prstGeom prst="rect">
            <a:avLst/>
          </a:prstGeom>
        </p:spPr>
      </p:pic>
      <p:pic>
        <p:nvPicPr>
          <p:cNvPr id="21" name="1">
            <a:hlinkClick r:id="" action="ppaction://media"/>
            <a:extLst>
              <a:ext uri="{FF2B5EF4-FFF2-40B4-BE49-F238E27FC236}">
                <a16:creationId xmlns:a16="http://schemas.microsoft.com/office/drawing/2014/main" id="{29C8C9AB-2E01-4CA1-8083-92D45094DED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2900" y="933030"/>
            <a:ext cx="3744000" cy="28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C4A88E1-2198-4722-B82E-595222C58C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864066" y="1"/>
                <a:ext cx="4327933" cy="82013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Calculations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C4A88E1-2198-4722-B82E-595222C58C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64066" y="1"/>
                <a:ext cx="4327933" cy="820131"/>
              </a:xfrm>
              <a:blipFill>
                <a:blip r:embed="rId11"/>
                <a:stretch>
                  <a:fillRect l="-5634" t="-14815" b="-28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0A2DB1D-0685-4759-A642-D3F6C0AFCB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3741030"/>
            <a:ext cx="4055625" cy="304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79F8E1-68A5-4514-97B8-6440F9ACE8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1817" y="3741030"/>
            <a:ext cx="4519125" cy="304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2F2FF58-7E5D-425B-8500-5377C163135D}"/>
                  </a:ext>
                </a:extLst>
              </p:cNvPr>
              <p:cNvSpPr txBox="1"/>
              <p:nvPr/>
            </p:nvSpPr>
            <p:spPr>
              <a:xfrm>
                <a:off x="4288152" y="4052969"/>
                <a:ext cx="62126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2F2FF58-7E5D-425B-8500-5377C1631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152" y="4052969"/>
                <a:ext cx="621260" cy="276999"/>
              </a:xfrm>
              <a:prstGeom prst="rect">
                <a:avLst/>
              </a:prstGeom>
              <a:blipFill>
                <a:blip r:embed="rId14"/>
                <a:stretch>
                  <a:fillRect l="-8824" r="-490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05D3968-3A88-4AED-A47C-860B20CBE4F8}"/>
                  </a:ext>
                </a:extLst>
              </p:cNvPr>
              <p:cNvSpPr txBox="1"/>
              <p:nvPr/>
            </p:nvSpPr>
            <p:spPr>
              <a:xfrm>
                <a:off x="609160" y="3992322"/>
                <a:ext cx="1038168" cy="4706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05D3968-3A88-4AED-A47C-860B20CBE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60" y="3992322"/>
                <a:ext cx="1038168" cy="47064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D4F29E5-D15B-4608-B896-589015556D4B}"/>
                  </a:ext>
                </a:extLst>
              </p:cNvPr>
              <p:cNvSpPr txBox="1"/>
              <p:nvPr/>
            </p:nvSpPr>
            <p:spPr>
              <a:xfrm>
                <a:off x="8535645" y="4046607"/>
                <a:ext cx="84580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D4F29E5-D15B-4608-B896-589015556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645" y="4046607"/>
                <a:ext cx="845809" cy="276999"/>
              </a:xfrm>
              <a:prstGeom prst="rect">
                <a:avLst/>
              </a:prstGeom>
              <a:blipFill>
                <a:blip r:embed="rId16"/>
                <a:stretch>
                  <a:fillRect l="-5755" r="-5755" b="-2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B7259D2-C8D9-4A5B-8D5F-3335C4DEAC73}"/>
                  </a:ext>
                </a:extLst>
              </p:cNvPr>
              <p:cNvSpPr txBox="1"/>
              <p:nvPr/>
            </p:nvSpPr>
            <p:spPr>
              <a:xfrm>
                <a:off x="4598782" y="2978470"/>
                <a:ext cx="703141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B7259D2-C8D9-4A5B-8D5F-3335C4DEA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782" y="2978470"/>
                <a:ext cx="703141" cy="276999"/>
              </a:xfrm>
              <a:prstGeom prst="rect">
                <a:avLst/>
              </a:prstGeom>
              <a:blipFill>
                <a:blip r:embed="rId17"/>
                <a:stretch>
                  <a:fillRect l="-7759" r="-3448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D66B751-233C-4DC1-9740-757F673F9637}"/>
                  </a:ext>
                </a:extLst>
              </p:cNvPr>
              <p:cNvSpPr txBox="1"/>
              <p:nvPr/>
            </p:nvSpPr>
            <p:spPr>
              <a:xfrm>
                <a:off x="647306" y="2881648"/>
                <a:ext cx="1120050" cy="4706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D66B751-233C-4DC1-9740-757F673F9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2881648"/>
                <a:ext cx="1120050" cy="47064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9DCCBD5-D176-4A6F-B018-A9D5C9B7CE7A}"/>
                  </a:ext>
                </a:extLst>
              </p:cNvPr>
              <p:cNvSpPr txBox="1"/>
              <p:nvPr/>
            </p:nvSpPr>
            <p:spPr>
              <a:xfrm>
                <a:off x="8623718" y="2978470"/>
                <a:ext cx="84580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9DCCBD5-D176-4A6F-B018-A9D5C9B7C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718" y="2978470"/>
                <a:ext cx="845809" cy="276999"/>
              </a:xfrm>
              <a:prstGeom prst="rect">
                <a:avLst/>
              </a:prstGeom>
              <a:blipFill>
                <a:blip r:embed="rId19"/>
                <a:stretch>
                  <a:fillRect l="-6522" r="-6522" b="-2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2582BB6-920D-4755-A216-C6350F8E809D}"/>
                  </a:ext>
                </a:extLst>
              </p:cNvPr>
              <p:cNvSpPr txBox="1"/>
              <p:nvPr/>
            </p:nvSpPr>
            <p:spPr>
              <a:xfrm>
                <a:off x="520700" y="351256"/>
                <a:ext cx="3014223" cy="594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2582BB6-920D-4755-A216-C6350F8E8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00" y="351256"/>
                <a:ext cx="3014223" cy="594522"/>
              </a:xfrm>
              <a:prstGeom prst="rect">
                <a:avLst/>
              </a:prstGeom>
              <a:blipFill>
                <a:blip r:embed="rId20"/>
                <a:stretch>
                  <a:fillRect l="-808" b="-10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1D7A322-4781-4884-A029-D3B4D8CBA139}"/>
                  </a:ext>
                </a:extLst>
              </p:cNvPr>
              <p:cNvSpPr txBox="1"/>
              <p:nvPr/>
            </p:nvSpPr>
            <p:spPr>
              <a:xfrm>
                <a:off x="4444920" y="410066"/>
                <a:ext cx="2509148" cy="414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1D7A322-4781-4884-A029-D3B4D8CBA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920" y="410066"/>
                <a:ext cx="2509148" cy="414985"/>
              </a:xfrm>
              <a:prstGeom prst="rect">
                <a:avLst/>
              </a:prstGeom>
              <a:blipFill>
                <a:blip r:embed="rId21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D53582-C426-4A3D-B062-1C4967C9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56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FE742-541E-4A92-B80A-E89FF67B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 step: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08FEB4-13B1-40FE-9FDB-B331BF736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Using two YIG spheres to realize the long distance coupling between magnons.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CD4AEB-BC0B-48ED-BDBB-0F08CDFAE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17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2281F22-1667-4032-BC04-CB31B332436E}"/>
              </a:ext>
            </a:extLst>
          </p:cNvPr>
          <p:cNvGrpSpPr/>
          <p:nvPr/>
        </p:nvGrpSpPr>
        <p:grpSpPr>
          <a:xfrm>
            <a:off x="2618519" y="1532693"/>
            <a:ext cx="6954961" cy="3792613"/>
            <a:chOff x="629464" y="2653096"/>
            <a:chExt cx="6954961" cy="379261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13DA344-7ADE-439E-A434-664061474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464" y="2806698"/>
              <a:ext cx="6954961" cy="3639011"/>
            </a:xfrm>
            <a:prstGeom prst="rect">
              <a:avLst/>
            </a:prstGeom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0A83B67-BA4F-4109-B556-D8029C07BD94}"/>
                </a:ext>
              </a:extLst>
            </p:cNvPr>
            <p:cNvGrpSpPr/>
            <p:nvPr/>
          </p:nvGrpSpPr>
          <p:grpSpPr>
            <a:xfrm>
              <a:off x="1128061" y="2653096"/>
              <a:ext cx="6350672" cy="3455473"/>
              <a:chOff x="1128061" y="2653096"/>
              <a:chExt cx="6350672" cy="3455473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0F2934D-4563-45E7-BBAE-0644161E20C4}"/>
                  </a:ext>
                </a:extLst>
              </p:cNvPr>
              <p:cNvSpPr/>
              <p:nvPr/>
            </p:nvSpPr>
            <p:spPr>
              <a:xfrm>
                <a:off x="1131216" y="3091992"/>
                <a:ext cx="5957741" cy="3016577"/>
              </a:xfrm>
              <a:prstGeom prst="rect">
                <a:avLst/>
              </a:prstGeom>
              <a:noFill/>
              <a:ln w="508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6C22EAC-8E44-434B-A8C9-4E3D6EC035D1}"/>
                  </a:ext>
                </a:extLst>
              </p:cNvPr>
              <p:cNvSpPr/>
              <p:nvPr/>
            </p:nvSpPr>
            <p:spPr>
              <a:xfrm>
                <a:off x="1955261" y="4212077"/>
                <a:ext cx="739302" cy="738000"/>
              </a:xfrm>
              <a:prstGeom prst="rect">
                <a:avLst/>
              </a:prstGeom>
              <a:noFill/>
              <a:ln w="508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4F57B20-71A0-4F60-95CC-224AC2519B30}"/>
                  </a:ext>
                </a:extLst>
              </p:cNvPr>
              <p:cNvSpPr/>
              <p:nvPr/>
            </p:nvSpPr>
            <p:spPr>
              <a:xfrm>
                <a:off x="3223972" y="4327003"/>
                <a:ext cx="558000" cy="558000"/>
              </a:xfrm>
              <a:prstGeom prst="rect">
                <a:avLst/>
              </a:prstGeom>
              <a:noFill/>
              <a:ln w="508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6700C24-4BD7-4543-A1A6-5D64BA9A7D34}"/>
                  </a:ext>
                </a:extLst>
              </p:cNvPr>
              <p:cNvSpPr/>
              <p:nvPr/>
            </p:nvSpPr>
            <p:spPr>
              <a:xfrm>
                <a:off x="4329710" y="4395096"/>
                <a:ext cx="432000" cy="432000"/>
              </a:xfrm>
              <a:prstGeom prst="rect">
                <a:avLst/>
              </a:prstGeom>
              <a:noFill/>
              <a:ln w="508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7EE9AF3-86EE-4DB7-B54A-F79CFDFB9A0F}"/>
                  </a:ext>
                </a:extLst>
              </p:cNvPr>
              <p:cNvSpPr/>
              <p:nvPr/>
            </p:nvSpPr>
            <p:spPr>
              <a:xfrm>
                <a:off x="6085226" y="4511829"/>
                <a:ext cx="180000" cy="180000"/>
              </a:xfrm>
              <a:prstGeom prst="rect">
                <a:avLst/>
              </a:prstGeom>
              <a:noFill/>
              <a:ln w="508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8C4CF96-2E44-420F-8E41-81E0FAA0AE37}"/>
                  </a:ext>
                </a:extLst>
              </p:cNvPr>
              <p:cNvSpPr/>
              <p:nvPr/>
            </p:nvSpPr>
            <p:spPr>
              <a:xfrm>
                <a:off x="5296144" y="4453463"/>
                <a:ext cx="288000" cy="288000"/>
              </a:xfrm>
              <a:prstGeom prst="rect">
                <a:avLst/>
              </a:prstGeom>
              <a:noFill/>
              <a:ln w="508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BB574DC-C0E3-4AA0-B7AA-7D59A1329C48}"/>
                  </a:ext>
                </a:extLst>
              </p:cNvPr>
              <p:cNvSpPr txBox="1"/>
              <p:nvPr/>
            </p:nvSpPr>
            <p:spPr>
              <a:xfrm>
                <a:off x="1959119" y="5257528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5mm</a:t>
                </a:r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4ACB8C3-2842-4AEE-BD22-810DB540A8FF}"/>
                  </a:ext>
                </a:extLst>
              </p:cNvPr>
              <p:cNvSpPr txBox="1"/>
              <p:nvPr/>
            </p:nvSpPr>
            <p:spPr>
              <a:xfrm>
                <a:off x="3122817" y="5257528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4mm</a:t>
                </a:r>
                <a:endParaRPr lang="zh-CN" altLang="en-US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F9CAA80-19F0-43ED-ADA8-4D42738F1311}"/>
                  </a:ext>
                </a:extLst>
              </p:cNvPr>
              <p:cNvSpPr txBox="1"/>
              <p:nvPr/>
            </p:nvSpPr>
            <p:spPr>
              <a:xfrm>
                <a:off x="5845648" y="5257528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1mm</a:t>
                </a:r>
                <a:endParaRPr lang="zh-CN" altLang="en-US" dirty="0"/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8BB6DCF5-B922-42A7-B081-BE972DC8F6BB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7270135" y="5130560"/>
                <a:ext cx="8543" cy="964528"/>
              </a:xfrm>
              <a:prstGeom prst="straightConnector1">
                <a:avLst/>
              </a:prstGeom>
              <a:ln w="508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BCA478BF-2918-4D7E-80E2-58B593110E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77" y="6108569"/>
                <a:ext cx="287857" cy="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592C7D43-448E-4FED-AF93-B8D9E59289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4197" y="3089321"/>
                <a:ext cx="288000" cy="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C171C3E4-4ABA-4EF0-B831-17FEA3A44621}"/>
                  </a:ext>
                </a:extLst>
              </p:cNvPr>
              <p:cNvCxnSpPr>
                <a:cxnSpLocks/>
                <a:stCxn id="24" idx="3"/>
              </p:cNvCxnSpPr>
              <p:nvPr/>
            </p:nvCxnSpPr>
            <p:spPr>
              <a:xfrm flipH="1" flipV="1">
                <a:off x="7270135" y="3096436"/>
                <a:ext cx="8543" cy="775318"/>
              </a:xfrm>
              <a:prstGeom prst="straightConnector1">
                <a:avLst/>
              </a:prstGeom>
              <a:ln w="508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E7F3DE75-CA5E-49D9-ACA9-8D923CBED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8685" y="2698395"/>
                <a:ext cx="0" cy="390926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239ABC40-5C51-4961-A70B-26CE50466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8061" y="2675107"/>
                <a:ext cx="0" cy="390926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BCBCFA17-615E-41A5-B468-82CFFF93B0F5}"/>
                  </a:ext>
                </a:extLst>
              </p:cNvPr>
              <p:cNvCxnSpPr>
                <a:cxnSpLocks/>
                <a:stCxn id="25" idx="1"/>
              </p:cNvCxnSpPr>
              <p:nvPr/>
            </p:nvCxnSpPr>
            <p:spPr>
              <a:xfrm flipH="1">
                <a:off x="1128061" y="2853151"/>
                <a:ext cx="2499151" cy="0"/>
              </a:xfrm>
              <a:prstGeom prst="straightConnector1">
                <a:avLst/>
              </a:prstGeom>
              <a:ln w="508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6B2ECBC7-BA6B-40A4-B6DD-8CC9CF595830}"/>
                  </a:ext>
                </a:extLst>
              </p:cNvPr>
              <p:cNvCxnSpPr>
                <a:cxnSpLocks/>
                <a:endCxn id="25" idx="3"/>
              </p:cNvCxnSpPr>
              <p:nvPr/>
            </p:nvCxnSpPr>
            <p:spPr>
              <a:xfrm flipH="1" flipV="1">
                <a:off x="4975851" y="2853151"/>
                <a:ext cx="2113106" cy="0"/>
              </a:xfrm>
              <a:prstGeom prst="straightConnector1">
                <a:avLst/>
              </a:prstGeom>
              <a:ln w="50800">
                <a:solidFill>
                  <a:srgbClr val="00B0F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898C776-B9A8-47BC-BB47-88204C767808}"/>
                  </a:ext>
                </a:extLst>
              </p:cNvPr>
              <p:cNvSpPr txBox="1"/>
              <p:nvPr/>
            </p:nvSpPr>
            <p:spPr>
              <a:xfrm rot="16200000">
                <a:off x="6649275" y="4301102"/>
                <a:ext cx="12588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2060"/>
                    </a:solidFill>
                  </a:rPr>
                  <a:t>L = 20mm</a:t>
                </a:r>
                <a:endParaRPr lang="zh-CN" altLang="en-US" sz="20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3818904-8CD0-4B0D-9E4E-30FBCFE085B7}"/>
                  </a:ext>
                </a:extLst>
              </p:cNvPr>
              <p:cNvSpPr txBox="1"/>
              <p:nvPr/>
            </p:nvSpPr>
            <p:spPr>
              <a:xfrm>
                <a:off x="3627212" y="2653096"/>
                <a:ext cx="13486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2060"/>
                    </a:solidFill>
                  </a:rPr>
                  <a:t>W = 40mm</a:t>
                </a:r>
                <a:endParaRPr lang="zh-CN" altLang="en-US" sz="20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BB01173-D951-490C-8E1F-CCC00C8E7230}"/>
                  </a:ext>
                </a:extLst>
              </p:cNvPr>
              <p:cNvSpPr txBox="1"/>
              <p:nvPr/>
            </p:nvSpPr>
            <p:spPr>
              <a:xfrm>
                <a:off x="4216132" y="5257528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3mm</a:t>
                </a:r>
                <a:endParaRPr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D879C8A-EFD1-426C-80E4-6C5F76140422}"/>
                  </a:ext>
                </a:extLst>
              </p:cNvPr>
              <p:cNvSpPr txBox="1"/>
              <p:nvPr/>
            </p:nvSpPr>
            <p:spPr>
              <a:xfrm>
                <a:off x="5126294" y="5257528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2mm</a:t>
                </a:r>
                <a:endParaRPr lang="zh-CN" altLang="en-US" dirty="0"/>
              </a:p>
            </p:txBody>
          </p: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C05574-6261-4C11-B921-9132FF7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686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F79C1-88C8-4080-BBB0-7F33A44F8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78212"/>
          </a:xfrm>
        </p:spPr>
        <p:txBody>
          <a:bodyPr/>
          <a:lstStyle/>
          <a:p>
            <a:r>
              <a:rPr lang="en-US" altLang="zh-CN" dirty="0"/>
              <a:t>Why we are doing this research?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670CDA-2A78-48E9-BCB9-3BB0DAEF9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63" y="863787"/>
            <a:ext cx="2852129" cy="2769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6F1D5F-1076-47CC-AD4F-62755D8F1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391" y="1037060"/>
            <a:ext cx="3424137" cy="25960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E92FB5B-4DB9-42FB-9801-BE6D46D5F0AB}"/>
              </a:ext>
            </a:extLst>
          </p:cNvPr>
          <p:cNvSpPr txBox="1"/>
          <p:nvPr/>
        </p:nvSpPr>
        <p:spPr>
          <a:xfrm>
            <a:off x="3205113" y="3633137"/>
            <a:ext cx="513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Cavity mediated coupling between two quantum dots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72A2FE-3C0D-4E66-BA0F-79973711E2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97"/>
          <a:stretch/>
        </p:blipFill>
        <p:spPr>
          <a:xfrm>
            <a:off x="2427263" y="4002469"/>
            <a:ext cx="6287055" cy="21909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35AE239-BE2A-4EE6-A4F2-5D424E09EFD5}"/>
              </a:ext>
            </a:extLst>
          </p:cNvPr>
          <p:cNvSpPr txBox="1"/>
          <p:nvPr/>
        </p:nvSpPr>
        <p:spPr>
          <a:xfrm>
            <a:off x="3473776" y="6378075"/>
            <a:ext cx="542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Cavity mediated coupling between two YIG film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BDCA5CD-90D5-4161-926D-DCB7A039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729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5FFA3B-A145-48BE-B7E9-BF625A19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13" y="4451506"/>
            <a:ext cx="4052888" cy="14859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D7E83096-6585-430F-BD87-81BAA5828156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10515600" cy="778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Why we are doing this research? (2)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EBA597-7A01-4C34-AD79-88A2CA384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21" y="1462841"/>
            <a:ext cx="5400675" cy="12763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59BA1FC-D683-4345-8591-09DA8E4E2B47}"/>
              </a:ext>
            </a:extLst>
          </p:cNvPr>
          <p:cNvSpPr txBox="1"/>
          <p:nvPr/>
        </p:nvSpPr>
        <p:spPr>
          <a:xfrm>
            <a:off x="966312" y="1093509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Overlapping coefficient: </a:t>
            </a:r>
            <a:endParaRPr lang="zh-CN" altLang="en-US" dirty="0"/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BAA6014F-2289-4D08-9340-31CF0B6C4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624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9C6E2-2D2B-4457-8BF7-96B21EA9A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7667"/>
          </a:xfrm>
        </p:spPr>
        <p:txBody>
          <a:bodyPr/>
          <a:lstStyle/>
          <a:p>
            <a:r>
              <a:rPr lang="en-US" altLang="zh-CN" dirty="0"/>
              <a:t>What this can be useful to others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FE2C133-F70A-42F2-B5E3-07C7CBE9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487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>
            <a:extLst>
              <a:ext uri="{FF2B5EF4-FFF2-40B4-BE49-F238E27FC236}">
                <a16:creationId xmlns:a16="http://schemas.microsoft.com/office/drawing/2014/main" id="{69FA2DC3-31FB-404A-9C38-C5DA8C586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655" y="3643626"/>
            <a:ext cx="4386528" cy="2635200"/>
          </a:xfrm>
          <a:prstGeom prst="rect">
            <a:avLst/>
          </a:prstGeom>
        </p:spPr>
      </p:pic>
      <p:grpSp>
        <p:nvGrpSpPr>
          <p:cNvPr id="91" name="组合 90">
            <a:extLst>
              <a:ext uri="{FF2B5EF4-FFF2-40B4-BE49-F238E27FC236}">
                <a16:creationId xmlns:a16="http://schemas.microsoft.com/office/drawing/2014/main" id="{8D5F6382-283E-4268-984F-22A77BC600C2}"/>
              </a:ext>
            </a:extLst>
          </p:cNvPr>
          <p:cNvGrpSpPr/>
          <p:nvPr/>
        </p:nvGrpSpPr>
        <p:grpSpPr>
          <a:xfrm>
            <a:off x="2680670" y="829662"/>
            <a:ext cx="2121596" cy="2636360"/>
            <a:chOff x="732855" y="1317472"/>
            <a:chExt cx="2121596" cy="2636360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F7F4C0EE-764F-438F-915F-917AE920F6C0}"/>
                </a:ext>
              </a:extLst>
            </p:cNvPr>
            <p:cNvGrpSpPr/>
            <p:nvPr/>
          </p:nvGrpSpPr>
          <p:grpSpPr>
            <a:xfrm>
              <a:off x="1016507" y="1317472"/>
              <a:ext cx="1837944" cy="2636360"/>
              <a:chOff x="1016507" y="1317472"/>
              <a:chExt cx="1837944" cy="2636360"/>
            </a:xfrm>
          </p:grpSpPr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B7A92209-2316-4D6E-9685-D5E5BAEA632D}"/>
                  </a:ext>
                </a:extLst>
              </p:cNvPr>
              <p:cNvGrpSpPr/>
              <p:nvPr/>
            </p:nvGrpSpPr>
            <p:grpSpPr>
              <a:xfrm>
                <a:off x="1016507" y="1317472"/>
                <a:ext cx="1837944" cy="2636360"/>
                <a:chOff x="1930908" y="1307744"/>
                <a:chExt cx="1837944" cy="2636360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94E5E337-623C-4FAF-A9D9-8BDC655CEA49}"/>
                    </a:ext>
                  </a:extLst>
                </p:cNvPr>
                <p:cNvGrpSpPr/>
                <p:nvPr/>
              </p:nvGrpSpPr>
              <p:grpSpPr>
                <a:xfrm>
                  <a:off x="1930908" y="1889751"/>
                  <a:ext cx="1837944" cy="2054353"/>
                  <a:chOff x="1770888" y="1633728"/>
                  <a:chExt cx="1837944" cy="2054353"/>
                </a:xfrm>
              </p:grpSpPr>
              <p:grpSp>
                <p:nvGrpSpPr>
                  <p:cNvPr id="31" name="组合 30">
                    <a:extLst>
                      <a:ext uri="{FF2B5EF4-FFF2-40B4-BE49-F238E27FC236}">
                        <a16:creationId xmlns:a16="http://schemas.microsoft.com/office/drawing/2014/main" id="{3AD472E2-BC13-444E-BF49-E11E34F134EB}"/>
                      </a:ext>
                    </a:extLst>
                  </p:cNvPr>
                  <p:cNvGrpSpPr/>
                  <p:nvPr/>
                </p:nvGrpSpPr>
                <p:grpSpPr>
                  <a:xfrm>
                    <a:off x="2042160" y="1891665"/>
                    <a:ext cx="1295400" cy="1308735"/>
                    <a:chOff x="2042160" y="1891665"/>
                    <a:chExt cx="1295400" cy="1308735"/>
                  </a:xfrm>
                </p:grpSpPr>
                <p:sp>
                  <p:nvSpPr>
                    <p:cNvPr id="29" name="空心弧 28">
                      <a:extLst>
                        <a:ext uri="{FF2B5EF4-FFF2-40B4-BE49-F238E27FC236}">
                          <a16:creationId xmlns:a16="http://schemas.microsoft.com/office/drawing/2014/main" id="{D731D964-5528-4A4D-BCF1-984CE24C41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2160" y="1905000"/>
                      <a:ext cx="1295400" cy="1295400"/>
                    </a:xfrm>
                    <a:prstGeom prst="blockArc">
                      <a:avLst>
                        <a:gd name="adj1" fmla="val 16218889"/>
                        <a:gd name="adj2" fmla="val 16214913"/>
                        <a:gd name="adj3" fmla="val 16029"/>
                      </a:avLst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0" name="矩形 29">
                      <a:extLst>
                        <a:ext uri="{FF2B5EF4-FFF2-40B4-BE49-F238E27FC236}">
                          <a16:creationId xmlns:a16="http://schemas.microsoft.com/office/drawing/2014/main" id="{8DE81EEE-6BF9-41A8-AACD-37D78ED8D2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1920" y="1891665"/>
                      <a:ext cx="56515" cy="24003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35" name="空心弧 34">
                    <a:extLst>
                      <a:ext uri="{FF2B5EF4-FFF2-40B4-BE49-F238E27FC236}">
                        <a16:creationId xmlns:a16="http://schemas.microsoft.com/office/drawing/2014/main" id="{C77E1684-5B80-41E1-BDAA-4BE03FC21B6C}"/>
                      </a:ext>
                    </a:extLst>
                  </p:cNvPr>
                  <p:cNvSpPr/>
                  <p:nvPr/>
                </p:nvSpPr>
                <p:spPr>
                  <a:xfrm>
                    <a:off x="1770888" y="1633728"/>
                    <a:ext cx="1837944" cy="1837944"/>
                  </a:xfrm>
                  <a:prstGeom prst="blockArc">
                    <a:avLst>
                      <a:gd name="adj1" fmla="val 5546332"/>
                      <a:gd name="adj2" fmla="val 5085914"/>
                      <a:gd name="adj3" fmla="val 9601"/>
                    </a:avLst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D5082909-8CF6-4F1B-8A23-D115E17FC89E}"/>
                      </a:ext>
                    </a:extLst>
                  </p:cNvPr>
                  <p:cNvSpPr/>
                  <p:nvPr/>
                </p:nvSpPr>
                <p:spPr>
                  <a:xfrm>
                    <a:off x="2661920" y="3273552"/>
                    <a:ext cx="56515" cy="24003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直角三角形 36">
                    <a:extLst>
                      <a:ext uri="{FF2B5EF4-FFF2-40B4-BE49-F238E27FC236}">
                        <a16:creationId xmlns:a16="http://schemas.microsoft.com/office/drawing/2014/main" id="{7AB2791E-C5F0-4318-83D3-07F4CAF281F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350896" y="3285744"/>
                    <a:ext cx="311024" cy="402336"/>
                  </a:xfrm>
                  <a:prstGeom prst="rt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" name="直角三角形 38">
                    <a:extLst>
                      <a:ext uri="{FF2B5EF4-FFF2-40B4-BE49-F238E27FC236}">
                        <a16:creationId xmlns:a16="http://schemas.microsoft.com/office/drawing/2014/main" id="{906ABA76-1664-4A56-9326-5D950ADB6F72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2718435" y="3285744"/>
                    <a:ext cx="311025" cy="402337"/>
                  </a:xfrm>
                  <a:prstGeom prst="rt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8" name="组合 77">
                  <a:extLst>
                    <a:ext uri="{FF2B5EF4-FFF2-40B4-BE49-F238E27FC236}">
                      <a16:creationId xmlns:a16="http://schemas.microsoft.com/office/drawing/2014/main" id="{910391E1-585B-4925-A24A-565DD49C8B5B}"/>
                    </a:ext>
                  </a:extLst>
                </p:cNvPr>
                <p:cNvGrpSpPr/>
                <p:nvPr/>
              </p:nvGrpSpPr>
              <p:grpSpPr>
                <a:xfrm>
                  <a:off x="2510597" y="1307744"/>
                  <a:ext cx="678565" cy="740384"/>
                  <a:chOff x="2510597" y="1259104"/>
                  <a:chExt cx="678565" cy="740384"/>
                </a:xfrm>
              </p:grpSpPr>
              <p:cxnSp>
                <p:nvCxnSpPr>
                  <p:cNvPr id="56" name="直接连接符 55">
                    <a:extLst>
                      <a:ext uri="{FF2B5EF4-FFF2-40B4-BE49-F238E27FC236}">
                        <a16:creationId xmlns:a16="http://schemas.microsoft.com/office/drawing/2014/main" id="{4A81803E-7103-4106-87C0-39FBEE47DD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2622" y="1465605"/>
                    <a:ext cx="0" cy="533883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4" name="组合 73">
                    <a:extLst>
                      <a:ext uri="{FF2B5EF4-FFF2-40B4-BE49-F238E27FC236}">
                        <a16:creationId xmlns:a16="http://schemas.microsoft.com/office/drawing/2014/main" id="{52CD454E-D9BA-4E09-93C6-C52C4C2BA9C4}"/>
                      </a:ext>
                    </a:extLst>
                  </p:cNvPr>
                  <p:cNvGrpSpPr/>
                  <p:nvPr/>
                </p:nvGrpSpPr>
                <p:grpSpPr>
                  <a:xfrm>
                    <a:off x="2510597" y="1259104"/>
                    <a:ext cx="678565" cy="437388"/>
                    <a:chOff x="2510915" y="1078984"/>
                    <a:chExt cx="678565" cy="437388"/>
                  </a:xfrm>
                </p:grpSpPr>
                <p:cxnSp>
                  <p:nvCxnSpPr>
                    <p:cNvPr id="61" name="直接连接符 60">
                      <a:extLst>
                        <a:ext uri="{FF2B5EF4-FFF2-40B4-BE49-F238E27FC236}">
                          <a16:creationId xmlns:a16="http://schemas.microsoft.com/office/drawing/2014/main" id="{69FCE88E-048E-4AC6-BAC5-774BBB85143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510915" y="1297677"/>
                      <a:ext cx="678565" cy="0"/>
                    </a:xfrm>
                    <a:prstGeom prst="line">
                      <a:avLst/>
                    </a:prstGeom>
                    <a:ln w="508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0" name="等腰三角形 49">
                      <a:extLst>
                        <a:ext uri="{FF2B5EF4-FFF2-40B4-BE49-F238E27FC236}">
                          <a16:creationId xmlns:a16="http://schemas.microsoft.com/office/drawing/2014/main" id="{EDBBBD75-7A4C-490D-8B72-40CBAD2175E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73029" y="1109148"/>
                      <a:ext cx="437388" cy="377059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  <a:ln w="508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cxnSp>
                <p:nvCxnSpPr>
                  <p:cNvPr id="76" name="直接连接符 75">
                    <a:extLst>
                      <a:ext uri="{FF2B5EF4-FFF2-40B4-BE49-F238E27FC236}">
                        <a16:creationId xmlns:a16="http://schemas.microsoft.com/office/drawing/2014/main" id="{E03D73E6-D5BF-4C5F-AE42-A4B76E56AE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38638" y="1465604"/>
                    <a:ext cx="0" cy="533883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3F3CD5BA-E00A-4EAE-8C4D-EB6A607531D0}"/>
                  </a:ext>
                </a:extLst>
              </p:cNvPr>
              <p:cNvSpPr/>
              <p:nvPr/>
            </p:nvSpPr>
            <p:spPr>
              <a:xfrm>
                <a:off x="1907220" y="1853539"/>
                <a:ext cx="56515" cy="240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5" name="弧形 84">
              <a:extLst>
                <a:ext uri="{FF2B5EF4-FFF2-40B4-BE49-F238E27FC236}">
                  <a16:creationId xmlns:a16="http://schemas.microsoft.com/office/drawing/2014/main" id="{D5E8195F-460E-4030-B403-7A8B0BD560FA}"/>
                </a:ext>
              </a:extLst>
            </p:cNvPr>
            <p:cNvSpPr/>
            <p:nvPr/>
          </p:nvSpPr>
          <p:spPr>
            <a:xfrm>
              <a:off x="946451" y="1809197"/>
              <a:ext cx="1908000" cy="1908000"/>
            </a:xfrm>
            <a:prstGeom prst="arc">
              <a:avLst>
                <a:gd name="adj1" fmla="val 12366015"/>
                <a:gd name="adj2" fmla="val 14170989"/>
              </a:avLst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F3669AAA-2CD5-4A8B-8B60-8777E0018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2144" y="1650431"/>
              <a:ext cx="0" cy="34258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234CBE90-ABA4-461C-B08B-BF3F30097FD8}"/>
                </a:ext>
              </a:extLst>
            </p:cNvPr>
            <p:cNvSpPr/>
            <p:nvPr/>
          </p:nvSpPr>
          <p:spPr>
            <a:xfrm>
              <a:off x="732855" y="1364217"/>
              <a:ext cx="628347" cy="365598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SA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FB5173A6-D396-4650-8F35-4E381D38EA82}"/>
                  </a:ext>
                </a:extLst>
              </p:cNvPr>
              <p:cNvSpPr txBox="1"/>
              <p:nvPr/>
            </p:nvSpPr>
            <p:spPr>
              <a:xfrm>
                <a:off x="6634250" y="1008396"/>
                <a:ext cx="1610121" cy="311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~6.28×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FB5173A6-D396-4650-8F35-4E381D38E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250" y="1008396"/>
                <a:ext cx="1610121" cy="311304"/>
              </a:xfrm>
              <a:prstGeom prst="rect">
                <a:avLst/>
              </a:prstGeom>
              <a:blipFill>
                <a:blip r:embed="rId4"/>
                <a:stretch>
                  <a:fillRect l="-4545" r="-1136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文本框 109">
            <a:extLst>
              <a:ext uri="{FF2B5EF4-FFF2-40B4-BE49-F238E27FC236}">
                <a16:creationId xmlns:a16="http://schemas.microsoft.com/office/drawing/2014/main" id="{F543E27E-B3B4-43B4-952B-26DFE6654531}"/>
              </a:ext>
            </a:extLst>
          </p:cNvPr>
          <p:cNvSpPr txBox="1"/>
          <p:nvPr/>
        </p:nvSpPr>
        <p:spPr>
          <a:xfrm>
            <a:off x="7709609" y="40333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Spectrum</a:t>
            </a:r>
            <a:endParaRPr lang="zh-CN" altLang="en-US" dirty="0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4D299C99-7A23-49C9-A335-4F4FEAA0324B}"/>
              </a:ext>
            </a:extLst>
          </p:cNvPr>
          <p:cNvSpPr txBox="1"/>
          <p:nvPr/>
        </p:nvSpPr>
        <p:spPr>
          <a:xfrm>
            <a:off x="2358852" y="372017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Sensor design</a:t>
            </a:r>
            <a:endParaRPr lang="zh-CN" altLang="en-US" sz="2000" dirty="0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C73104C1-BA91-4AF0-B291-DF53ABDB8905}"/>
              </a:ext>
            </a:extLst>
          </p:cNvPr>
          <p:cNvSpPr txBox="1"/>
          <p:nvPr/>
        </p:nvSpPr>
        <p:spPr>
          <a:xfrm>
            <a:off x="2442808" y="3401258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Device setup</a:t>
            </a:r>
            <a:endParaRPr lang="zh-CN" altLang="en-US" sz="2000" dirty="0"/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B7602F1C-70D6-4426-870F-F34C4691CB3B}"/>
              </a:ext>
            </a:extLst>
          </p:cNvPr>
          <p:cNvSpPr txBox="1"/>
          <p:nvPr/>
        </p:nvSpPr>
        <p:spPr>
          <a:xfrm>
            <a:off x="1929993" y="357169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(a)</a:t>
            </a:r>
            <a:endParaRPr lang="zh-CN" altLang="en-US" sz="2400" dirty="0"/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3D8D35D7-E265-4894-A165-EFFFF9EC2AAB}"/>
              </a:ext>
            </a:extLst>
          </p:cNvPr>
          <p:cNvSpPr txBox="1"/>
          <p:nvPr/>
        </p:nvSpPr>
        <p:spPr>
          <a:xfrm>
            <a:off x="5526253" y="357168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(b)</a:t>
            </a:r>
            <a:endParaRPr lang="zh-CN" altLang="en-US" sz="2400" dirty="0"/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A777ED3E-5579-41DB-AF94-5BDF884EDF40}"/>
              </a:ext>
            </a:extLst>
          </p:cNvPr>
          <p:cNvSpPr txBox="1"/>
          <p:nvPr/>
        </p:nvSpPr>
        <p:spPr>
          <a:xfrm>
            <a:off x="5520114" y="3306552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(d)</a:t>
            </a:r>
            <a:endParaRPr lang="zh-CN" altLang="en-US" sz="2400" dirty="0"/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760126FD-AF20-4804-9903-B094C5A11ECC}"/>
              </a:ext>
            </a:extLst>
          </p:cNvPr>
          <p:cNvSpPr txBox="1"/>
          <p:nvPr/>
        </p:nvSpPr>
        <p:spPr>
          <a:xfrm>
            <a:off x="1935520" y="329071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(c)</a:t>
            </a:r>
            <a:endParaRPr lang="zh-CN" altLang="en-US" sz="24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E0015C-4C4B-4F06-9031-F8EBE63D9D96}"/>
              </a:ext>
            </a:extLst>
          </p:cNvPr>
          <p:cNvGrpSpPr/>
          <p:nvPr/>
        </p:nvGrpSpPr>
        <p:grpSpPr>
          <a:xfrm>
            <a:off x="2666987" y="3729901"/>
            <a:ext cx="2376096" cy="2220651"/>
            <a:chOff x="2666987" y="3729901"/>
            <a:chExt cx="2376096" cy="2220651"/>
          </a:xfrm>
        </p:grpSpPr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5F6A7BBF-003A-4496-9990-80FC7A9CB9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54834" y="3729901"/>
              <a:ext cx="6802" cy="1330273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C1BE0682-CAAA-488B-A8B0-2CFB24219607}"/>
                </a:ext>
              </a:extLst>
            </p:cNvPr>
            <p:cNvGrpSpPr/>
            <p:nvPr/>
          </p:nvGrpSpPr>
          <p:grpSpPr>
            <a:xfrm>
              <a:off x="2666987" y="3767049"/>
              <a:ext cx="2376096" cy="2183503"/>
              <a:chOff x="2748307" y="4211803"/>
              <a:chExt cx="2376096" cy="2183503"/>
            </a:xfrm>
          </p:grpSpPr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559C1D94-6E2D-4906-8D1C-8C3FA1ADBCDB}"/>
                  </a:ext>
                </a:extLst>
              </p:cNvPr>
              <p:cNvGrpSpPr/>
              <p:nvPr/>
            </p:nvGrpSpPr>
            <p:grpSpPr>
              <a:xfrm>
                <a:off x="4024004" y="4211803"/>
                <a:ext cx="826881" cy="895103"/>
                <a:chOff x="5950351" y="888687"/>
                <a:chExt cx="826881" cy="895103"/>
              </a:xfrm>
            </p:grpSpPr>
            <p:cxnSp>
              <p:nvCxnSpPr>
                <p:cNvPr id="102" name="直接箭头连接符 101">
                  <a:extLst>
                    <a:ext uri="{FF2B5EF4-FFF2-40B4-BE49-F238E27FC236}">
                      <a16:creationId xmlns:a16="http://schemas.microsoft.com/office/drawing/2014/main" id="{1D901797-1B9E-458C-A785-AE06A1DE5492}"/>
                    </a:ext>
                  </a:extLst>
                </p:cNvPr>
                <p:cNvCxnSpPr>
                  <a:cxnSpLocks/>
                  <a:endCxn id="105" idx="6"/>
                </p:cNvCxnSpPr>
                <p:nvPr/>
              </p:nvCxnSpPr>
              <p:spPr>
                <a:xfrm flipH="1" flipV="1">
                  <a:off x="6264611" y="1539906"/>
                  <a:ext cx="318246" cy="82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箭头连接符 102">
                  <a:extLst>
                    <a:ext uri="{FF2B5EF4-FFF2-40B4-BE49-F238E27FC236}">
                      <a16:creationId xmlns:a16="http://schemas.microsoft.com/office/drawing/2014/main" id="{38878ED0-76E8-4C6D-9400-C4B4FE70B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41468" y="1182737"/>
                  <a:ext cx="0" cy="36000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1D0A1587-92BC-4BAE-98FD-372270BEDBD9}"/>
                    </a:ext>
                  </a:extLst>
                </p:cNvPr>
                <p:cNvSpPr/>
                <p:nvPr/>
              </p:nvSpPr>
              <p:spPr>
                <a:xfrm>
                  <a:off x="6155292" y="1451496"/>
                  <a:ext cx="177017" cy="1770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0DB5CF6E-77B8-43B5-BB64-DBA7D65F7019}"/>
                    </a:ext>
                  </a:extLst>
                </p:cNvPr>
                <p:cNvSpPr/>
                <p:nvPr/>
              </p:nvSpPr>
              <p:spPr>
                <a:xfrm>
                  <a:off x="6218892" y="1517046"/>
                  <a:ext cx="45719" cy="4571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文本框 105">
                      <a:extLst>
                        <a:ext uri="{FF2B5EF4-FFF2-40B4-BE49-F238E27FC236}">
                          <a16:creationId xmlns:a16="http://schemas.microsoft.com/office/drawing/2014/main" id="{31E1DF98-356C-4C6F-BB64-44D08351E1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69098" y="1370277"/>
                      <a:ext cx="20813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oMath>
                        </m:oMathPara>
                      </a14:m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6" name="文本框 105">
                      <a:extLst>
                        <a:ext uri="{FF2B5EF4-FFF2-40B4-BE49-F238E27FC236}">
                          <a16:creationId xmlns:a16="http://schemas.microsoft.com/office/drawing/2014/main" id="{31E1DF98-356C-4C6F-BB64-44D08351E11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69098" y="1370277"/>
                      <a:ext cx="208134" cy="30777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3529" t="-38000" r="-97059" b="-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文本框 106">
                      <a:extLst>
                        <a:ext uri="{FF2B5EF4-FFF2-40B4-BE49-F238E27FC236}">
                          <a16:creationId xmlns:a16="http://schemas.microsoft.com/office/drawing/2014/main" id="{0D6304D3-5928-4277-A182-6211516246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50351" y="1476013"/>
                      <a:ext cx="21275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altLang="zh-CN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oMath>
                        </m:oMathPara>
                      </a14:m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文本框 106">
                      <a:extLst>
                        <a:ext uri="{FF2B5EF4-FFF2-40B4-BE49-F238E27FC236}">
                          <a16:creationId xmlns:a16="http://schemas.microsoft.com/office/drawing/2014/main" id="{0D6304D3-5928-4277-A182-6211516246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50351" y="1476013"/>
                      <a:ext cx="212751" cy="30777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28571" t="-35294" r="-91429" b="-254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文本框 107">
                      <a:extLst>
                        <a:ext uri="{FF2B5EF4-FFF2-40B4-BE49-F238E27FC236}">
                          <a16:creationId xmlns:a16="http://schemas.microsoft.com/office/drawing/2014/main" id="{20265F46-5A54-46F1-A56D-EFDADBCB46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42829" y="888687"/>
                      <a:ext cx="19191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oMath>
                        </m:oMathPara>
                      </a14:m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文本框 107">
                      <a:extLst>
                        <a:ext uri="{FF2B5EF4-FFF2-40B4-BE49-F238E27FC236}">
                          <a16:creationId xmlns:a16="http://schemas.microsoft.com/office/drawing/2014/main" id="{20265F46-5A54-46F1-A56D-EFDADBCB46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42829" y="888687"/>
                      <a:ext cx="191911" cy="30777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8125" t="-38000" r="-96875" b="-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91971A55-188D-44C4-A721-AAB0188B950A}"/>
                  </a:ext>
                </a:extLst>
              </p:cNvPr>
              <p:cNvSpPr/>
              <p:nvPr/>
            </p:nvSpPr>
            <p:spPr>
              <a:xfrm>
                <a:off x="3399707" y="5610050"/>
                <a:ext cx="1218616" cy="40233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Sample</a:t>
                </a:r>
                <a:endParaRPr lang="zh-CN" altLang="en-US" dirty="0"/>
              </a:p>
            </p:txBody>
          </p: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578C81BF-2876-4D16-B42F-C2D4BE687252}"/>
                  </a:ext>
                </a:extLst>
              </p:cNvPr>
              <p:cNvGrpSpPr/>
              <p:nvPr/>
            </p:nvGrpSpPr>
            <p:grpSpPr>
              <a:xfrm>
                <a:off x="3173919" y="4282781"/>
                <a:ext cx="1055296" cy="1205929"/>
                <a:chOff x="1016507" y="1853539"/>
                <a:chExt cx="1837944" cy="2100293"/>
              </a:xfrm>
              <a:scene3d>
                <a:camera prst="orthographicFront">
                  <a:rot lat="0" lon="4800000" rev="0"/>
                </a:camera>
                <a:lightRig rig="threePt" dir="t"/>
              </a:scene3d>
            </p:grpSpPr>
            <p:grpSp>
              <p:nvGrpSpPr>
                <p:cNvPr id="124" name="组合 123">
                  <a:extLst>
                    <a:ext uri="{FF2B5EF4-FFF2-40B4-BE49-F238E27FC236}">
                      <a16:creationId xmlns:a16="http://schemas.microsoft.com/office/drawing/2014/main" id="{41421EEB-8727-4D30-A18A-10CE8384F1B4}"/>
                    </a:ext>
                  </a:extLst>
                </p:cNvPr>
                <p:cNvGrpSpPr/>
                <p:nvPr/>
              </p:nvGrpSpPr>
              <p:grpSpPr>
                <a:xfrm>
                  <a:off x="1016507" y="1899479"/>
                  <a:ext cx="1837944" cy="2054353"/>
                  <a:chOff x="1770888" y="1633728"/>
                  <a:chExt cx="1837944" cy="2054353"/>
                </a:xfrm>
              </p:grpSpPr>
              <p:grpSp>
                <p:nvGrpSpPr>
                  <p:cNvPr id="131" name="组合 130">
                    <a:extLst>
                      <a:ext uri="{FF2B5EF4-FFF2-40B4-BE49-F238E27FC236}">
                        <a16:creationId xmlns:a16="http://schemas.microsoft.com/office/drawing/2014/main" id="{454FAA0E-73B1-499C-9A67-C416C3469422}"/>
                      </a:ext>
                    </a:extLst>
                  </p:cNvPr>
                  <p:cNvGrpSpPr/>
                  <p:nvPr/>
                </p:nvGrpSpPr>
                <p:grpSpPr>
                  <a:xfrm>
                    <a:off x="2042160" y="1891665"/>
                    <a:ext cx="1295400" cy="1308735"/>
                    <a:chOff x="2042160" y="1891665"/>
                    <a:chExt cx="1295400" cy="1308735"/>
                  </a:xfrm>
                </p:grpSpPr>
                <p:sp>
                  <p:nvSpPr>
                    <p:cNvPr id="136" name="空心弧 135">
                      <a:extLst>
                        <a:ext uri="{FF2B5EF4-FFF2-40B4-BE49-F238E27FC236}">
                          <a16:creationId xmlns:a16="http://schemas.microsoft.com/office/drawing/2014/main" id="{139CA99E-E29F-4D85-BC0B-384A20D778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2160" y="1905000"/>
                      <a:ext cx="1295400" cy="1295400"/>
                    </a:xfrm>
                    <a:prstGeom prst="blockArc">
                      <a:avLst>
                        <a:gd name="adj1" fmla="val 16218889"/>
                        <a:gd name="adj2" fmla="val 16214913"/>
                        <a:gd name="adj3" fmla="val 16029"/>
                      </a:avLst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7" name="矩形 136">
                      <a:extLst>
                        <a:ext uri="{FF2B5EF4-FFF2-40B4-BE49-F238E27FC236}">
                          <a16:creationId xmlns:a16="http://schemas.microsoft.com/office/drawing/2014/main" id="{8BC10C23-350B-4458-ACFC-0506FD48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1920" y="1891665"/>
                      <a:ext cx="56515" cy="24003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32" name="空心弧 131">
                    <a:extLst>
                      <a:ext uri="{FF2B5EF4-FFF2-40B4-BE49-F238E27FC236}">
                        <a16:creationId xmlns:a16="http://schemas.microsoft.com/office/drawing/2014/main" id="{FE1A3445-3064-43A5-B071-965139C08CCB}"/>
                      </a:ext>
                    </a:extLst>
                  </p:cNvPr>
                  <p:cNvSpPr/>
                  <p:nvPr/>
                </p:nvSpPr>
                <p:spPr>
                  <a:xfrm>
                    <a:off x="1770888" y="1633728"/>
                    <a:ext cx="1837944" cy="1837944"/>
                  </a:xfrm>
                  <a:prstGeom prst="blockArc">
                    <a:avLst>
                      <a:gd name="adj1" fmla="val 5546332"/>
                      <a:gd name="adj2" fmla="val 5085914"/>
                      <a:gd name="adj3" fmla="val 9601"/>
                    </a:avLst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3" name="矩形 132">
                    <a:extLst>
                      <a:ext uri="{FF2B5EF4-FFF2-40B4-BE49-F238E27FC236}">
                        <a16:creationId xmlns:a16="http://schemas.microsoft.com/office/drawing/2014/main" id="{09CFF416-FD7A-4AEB-A033-386EDCF68572}"/>
                      </a:ext>
                    </a:extLst>
                  </p:cNvPr>
                  <p:cNvSpPr/>
                  <p:nvPr/>
                </p:nvSpPr>
                <p:spPr>
                  <a:xfrm>
                    <a:off x="2661920" y="3273552"/>
                    <a:ext cx="56515" cy="24003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4" name="直角三角形 133">
                    <a:extLst>
                      <a:ext uri="{FF2B5EF4-FFF2-40B4-BE49-F238E27FC236}">
                        <a16:creationId xmlns:a16="http://schemas.microsoft.com/office/drawing/2014/main" id="{FCB691FF-0D48-4EBA-8B92-7929566A1B4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350896" y="3285744"/>
                    <a:ext cx="311024" cy="402336"/>
                  </a:xfrm>
                  <a:prstGeom prst="rt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5" name="直角三角形 134">
                    <a:extLst>
                      <a:ext uri="{FF2B5EF4-FFF2-40B4-BE49-F238E27FC236}">
                        <a16:creationId xmlns:a16="http://schemas.microsoft.com/office/drawing/2014/main" id="{0EACE2AB-FEFC-47C7-8AA4-2B246215FBA8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2718435" y="3285744"/>
                    <a:ext cx="311025" cy="402337"/>
                  </a:xfrm>
                  <a:prstGeom prst="rt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95DBA354-BDF6-4141-95AD-B1352418AE96}"/>
                    </a:ext>
                  </a:extLst>
                </p:cNvPr>
                <p:cNvSpPr/>
                <p:nvPr/>
              </p:nvSpPr>
              <p:spPr>
                <a:xfrm>
                  <a:off x="1907220" y="1853539"/>
                  <a:ext cx="56515" cy="2400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39" name="直接箭头连接符 138">
                <a:extLst>
                  <a:ext uri="{FF2B5EF4-FFF2-40B4-BE49-F238E27FC236}">
                    <a16:creationId xmlns:a16="http://schemas.microsoft.com/office/drawing/2014/main" id="{39636646-1A52-464C-AE7D-BFEAA2A4D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8307" y="6201117"/>
                <a:ext cx="2376096" cy="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DAD55765-FBFC-4DDB-977C-DF3420372805}"/>
                  </a:ext>
                </a:extLst>
              </p:cNvPr>
              <p:cNvSpPr/>
              <p:nvPr/>
            </p:nvSpPr>
            <p:spPr>
              <a:xfrm>
                <a:off x="3103333" y="6014590"/>
                <a:ext cx="1703075" cy="38071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X-Y stage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1EDFD225-A7D1-4159-B29F-A2FA83DEED59}"/>
                </a:ext>
              </a:extLst>
            </p:cNvPr>
            <p:cNvSpPr/>
            <p:nvPr/>
          </p:nvSpPr>
          <p:spPr>
            <a:xfrm rot="5400000">
              <a:off x="2813439" y="4209995"/>
              <a:ext cx="925906" cy="3807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Z stage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61386EB-D95A-4052-ABC2-48CA163B7C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7582" y="758441"/>
            <a:ext cx="4596673" cy="27789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30785C5-5B11-4953-990C-7082614A07AC}"/>
              </a:ext>
            </a:extLst>
          </p:cNvPr>
          <p:cNvSpPr txBox="1"/>
          <p:nvPr/>
        </p:nvSpPr>
        <p:spPr>
          <a:xfrm>
            <a:off x="8689755" y="986306"/>
            <a:ext cx="1215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Measure</a:t>
            </a:r>
          </a:p>
          <a:p>
            <a:r>
              <a:rPr lang="en-US" altLang="zh-CN" dirty="0"/>
              <a:t>Gaussian </a:t>
            </a:r>
          </a:p>
          <a:p>
            <a:r>
              <a:rPr lang="en-US" altLang="zh-CN" dirty="0">
                <a:solidFill>
                  <a:srgbClr val="003EFF"/>
                </a:solidFill>
              </a:rPr>
              <a:t>Lorentzian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B533A0-0254-4DA4-A752-3B8232C6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289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F2C2247-07A7-4F0A-8ADF-25EDAA1BA61F}"/>
              </a:ext>
            </a:extLst>
          </p:cNvPr>
          <p:cNvGrpSpPr/>
          <p:nvPr/>
        </p:nvGrpSpPr>
        <p:grpSpPr>
          <a:xfrm>
            <a:off x="185642" y="2630079"/>
            <a:ext cx="11820716" cy="3429000"/>
            <a:chOff x="254524" y="2997725"/>
            <a:chExt cx="11820716" cy="3429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1BB5BD8-8861-4215-8618-7D0AB1B9B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254524" y="2997725"/>
              <a:ext cx="6002806" cy="3429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5B06632-A59C-48E4-9AF5-29C5275F2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/>
          </p:blipFill>
          <p:spPr>
            <a:xfrm>
              <a:off x="6072434" y="2997725"/>
              <a:ext cx="6002806" cy="3429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EB7001D-A6CD-4C45-88C2-AD0B957225D5}"/>
                  </a:ext>
                </a:extLst>
              </p:cNvPr>
              <p:cNvSpPr txBox="1"/>
              <p:nvPr/>
            </p:nvSpPr>
            <p:spPr>
              <a:xfrm>
                <a:off x="10501459" y="2445413"/>
                <a:ext cx="10486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=4.4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EB7001D-A6CD-4C45-88C2-AD0B95722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459" y="2445413"/>
                <a:ext cx="104862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ED5E53EE-CD68-4830-B15D-17631D3B855E}"/>
              </a:ext>
            </a:extLst>
          </p:cNvPr>
          <p:cNvSpPr txBox="1"/>
          <p:nvPr/>
        </p:nvSpPr>
        <p:spPr>
          <a:xfrm>
            <a:off x="976180" y="2445413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FR-4 tester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5A5E1C-9A38-459B-9477-332B5E3741E6}"/>
              </a:ext>
            </a:extLst>
          </p:cNvPr>
          <p:cNvGrpSpPr/>
          <p:nvPr/>
        </p:nvGrpSpPr>
        <p:grpSpPr>
          <a:xfrm>
            <a:off x="7082691" y="1970608"/>
            <a:ext cx="615311" cy="703141"/>
            <a:chOff x="1016507" y="1853539"/>
            <a:chExt cx="1837944" cy="2100293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0454F35-0227-43F0-B4C9-B621B5F51927}"/>
                </a:ext>
              </a:extLst>
            </p:cNvPr>
            <p:cNvGrpSpPr/>
            <p:nvPr/>
          </p:nvGrpSpPr>
          <p:grpSpPr>
            <a:xfrm>
              <a:off x="1016507" y="1899479"/>
              <a:ext cx="1837944" cy="2054353"/>
              <a:chOff x="1770888" y="1633728"/>
              <a:chExt cx="1837944" cy="205435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D8D0737A-13D3-46F5-B656-538A46937DED}"/>
                  </a:ext>
                </a:extLst>
              </p:cNvPr>
              <p:cNvGrpSpPr/>
              <p:nvPr/>
            </p:nvGrpSpPr>
            <p:grpSpPr>
              <a:xfrm>
                <a:off x="2042160" y="1891665"/>
                <a:ext cx="1295400" cy="1308735"/>
                <a:chOff x="2042160" y="1891665"/>
                <a:chExt cx="1295400" cy="1308735"/>
              </a:xfrm>
            </p:grpSpPr>
            <p:sp>
              <p:nvSpPr>
                <p:cNvPr id="32" name="空心弧 31">
                  <a:extLst>
                    <a:ext uri="{FF2B5EF4-FFF2-40B4-BE49-F238E27FC236}">
                      <a16:creationId xmlns:a16="http://schemas.microsoft.com/office/drawing/2014/main" id="{D0039C4C-6F91-4890-B9BA-2CA5C3D0E5F8}"/>
                    </a:ext>
                  </a:extLst>
                </p:cNvPr>
                <p:cNvSpPr/>
                <p:nvPr/>
              </p:nvSpPr>
              <p:spPr>
                <a:xfrm>
                  <a:off x="2042160" y="1905000"/>
                  <a:ext cx="1295400" cy="1295400"/>
                </a:xfrm>
                <a:prstGeom prst="blockArc">
                  <a:avLst>
                    <a:gd name="adj1" fmla="val 16218889"/>
                    <a:gd name="adj2" fmla="val 16214913"/>
                    <a:gd name="adj3" fmla="val 16029"/>
                  </a:avLst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CE027F0-938C-48A8-9223-9D1ECCCAB07D}"/>
                    </a:ext>
                  </a:extLst>
                </p:cNvPr>
                <p:cNvSpPr/>
                <p:nvPr/>
              </p:nvSpPr>
              <p:spPr>
                <a:xfrm>
                  <a:off x="2661920" y="1891665"/>
                  <a:ext cx="56515" cy="2400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8" name="空心弧 27">
                <a:extLst>
                  <a:ext uri="{FF2B5EF4-FFF2-40B4-BE49-F238E27FC236}">
                    <a16:creationId xmlns:a16="http://schemas.microsoft.com/office/drawing/2014/main" id="{F6BDFB85-D2DD-412E-B74A-D15CC7E35D24}"/>
                  </a:ext>
                </a:extLst>
              </p:cNvPr>
              <p:cNvSpPr/>
              <p:nvPr/>
            </p:nvSpPr>
            <p:spPr>
              <a:xfrm>
                <a:off x="1770888" y="1633728"/>
                <a:ext cx="1837944" cy="1837944"/>
              </a:xfrm>
              <a:prstGeom prst="blockArc">
                <a:avLst>
                  <a:gd name="adj1" fmla="val 5546332"/>
                  <a:gd name="adj2" fmla="val 5085914"/>
                  <a:gd name="adj3" fmla="val 9601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201127F-7679-48C1-8098-2D725FC4364E}"/>
                  </a:ext>
                </a:extLst>
              </p:cNvPr>
              <p:cNvSpPr/>
              <p:nvPr/>
            </p:nvSpPr>
            <p:spPr>
              <a:xfrm>
                <a:off x="2661920" y="3273552"/>
                <a:ext cx="56515" cy="240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直角三角形 29">
                <a:extLst>
                  <a:ext uri="{FF2B5EF4-FFF2-40B4-BE49-F238E27FC236}">
                    <a16:creationId xmlns:a16="http://schemas.microsoft.com/office/drawing/2014/main" id="{07E367ED-F269-4F5B-B750-A7DF51359526}"/>
                  </a:ext>
                </a:extLst>
              </p:cNvPr>
              <p:cNvSpPr/>
              <p:nvPr/>
            </p:nvSpPr>
            <p:spPr>
              <a:xfrm rot="10800000">
                <a:off x="2350896" y="3285744"/>
                <a:ext cx="311024" cy="402336"/>
              </a:xfrm>
              <a:prstGeom prst="rt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直角三角形 30">
                <a:extLst>
                  <a:ext uri="{FF2B5EF4-FFF2-40B4-BE49-F238E27FC236}">
                    <a16:creationId xmlns:a16="http://schemas.microsoft.com/office/drawing/2014/main" id="{23A586B6-47FD-4608-AC2F-BB1496DDCA56}"/>
                  </a:ext>
                </a:extLst>
              </p:cNvPr>
              <p:cNvSpPr/>
              <p:nvPr/>
            </p:nvSpPr>
            <p:spPr>
              <a:xfrm rot="10800000" flipH="1">
                <a:off x="2718435" y="3285744"/>
                <a:ext cx="311025" cy="402337"/>
              </a:xfrm>
              <a:prstGeom prst="rt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C717B9-BEEA-4DD4-BFCD-0053E7BA31F8}"/>
                </a:ext>
              </a:extLst>
            </p:cNvPr>
            <p:cNvSpPr/>
            <p:nvPr/>
          </p:nvSpPr>
          <p:spPr>
            <a:xfrm>
              <a:off x="1907220" y="1853539"/>
              <a:ext cx="56515" cy="240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659ECC8-FC4B-4CE0-93FF-2F0B68199E12}"/>
              </a:ext>
            </a:extLst>
          </p:cNvPr>
          <p:cNvGrpSpPr/>
          <p:nvPr/>
        </p:nvGrpSpPr>
        <p:grpSpPr>
          <a:xfrm>
            <a:off x="3006132" y="1988881"/>
            <a:ext cx="615311" cy="703141"/>
            <a:chOff x="1016507" y="1853539"/>
            <a:chExt cx="1837944" cy="2100293"/>
          </a:xfrm>
          <a:scene3d>
            <a:camera prst="orthographicFront">
              <a:rot lat="0" lon="4500000" rev="0"/>
            </a:camera>
            <a:lightRig rig="threePt" dir="t"/>
          </a:scene3d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A498F07A-63B8-479E-BB2A-913200FFDB72}"/>
                </a:ext>
              </a:extLst>
            </p:cNvPr>
            <p:cNvGrpSpPr/>
            <p:nvPr/>
          </p:nvGrpSpPr>
          <p:grpSpPr>
            <a:xfrm>
              <a:off x="1016507" y="1899479"/>
              <a:ext cx="1837944" cy="2054353"/>
              <a:chOff x="1770888" y="1633728"/>
              <a:chExt cx="1837944" cy="2054353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544F1E9F-8924-4F6F-A9C2-7239DD8B80C8}"/>
                  </a:ext>
                </a:extLst>
              </p:cNvPr>
              <p:cNvGrpSpPr/>
              <p:nvPr/>
            </p:nvGrpSpPr>
            <p:grpSpPr>
              <a:xfrm>
                <a:off x="2042160" y="1891665"/>
                <a:ext cx="1295400" cy="1308735"/>
                <a:chOff x="2042160" y="1891665"/>
                <a:chExt cx="1295400" cy="1308735"/>
              </a:xfrm>
            </p:grpSpPr>
            <p:sp>
              <p:nvSpPr>
                <p:cNvPr id="53" name="空心弧 52">
                  <a:extLst>
                    <a:ext uri="{FF2B5EF4-FFF2-40B4-BE49-F238E27FC236}">
                      <a16:creationId xmlns:a16="http://schemas.microsoft.com/office/drawing/2014/main" id="{466E0391-E632-4541-9AD5-2324F67764F8}"/>
                    </a:ext>
                  </a:extLst>
                </p:cNvPr>
                <p:cNvSpPr/>
                <p:nvPr/>
              </p:nvSpPr>
              <p:spPr>
                <a:xfrm>
                  <a:off x="2042160" y="1905000"/>
                  <a:ext cx="1295400" cy="1295400"/>
                </a:xfrm>
                <a:prstGeom prst="blockArc">
                  <a:avLst>
                    <a:gd name="adj1" fmla="val 16218889"/>
                    <a:gd name="adj2" fmla="val 16214913"/>
                    <a:gd name="adj3" fmla="val 16029"/>
                  </a:avLst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AE5AC79A-46D4-4F63-808F-85C872110187}"/>
                    </a:ext>
                  </a:extLst>
                </p:cNvPr>
                <p:cNvSpPr/>
                <p:nvPr/>
              </p:nvSpPr>
              <p:spPr>
                <a:xfrm>
                  <a:off x="2661920" y="1891665"/>
                  <a:ext cx="56515" cy="2400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空心弧 48">
                <a:extLst>
                  <a:ext uri="{FF2B5EF4-FFF2-40B4-BE49-F238E27FC236}">
                    <a16:creationId xmlns:a16="http://schemas.microsoft.com/office/drawing/2014/main" id="{3003E829-AF12-498C-AFCC-998CF1F982B5}"/>
                  </a:ext>
                </a:extLst>
              </p:cNvPr>
              <p:cNvSpPr/>
              <p:nvPr/>
            </p:nvSpPr>
            <p:spPr>
              <a:xfrm>
                <a:off x="1770888" y="1633728"/>
                <a:ext cx="1837944" cy="1837944"/>
              </a:xfrm>
              <a:prstGeom prst="blockArc">
                <a:avLst>
                  <a:gd name="adj1" fmla="val 5546332"/>
                  <a:gd name="adj2" fmla="val 5085914"/>
                  <a:gd name="adj3" fmla="val 9601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003C64AF-2979-49A7-ADC1-E29D0F094232}"/>
                  </a:ext>
                </a:extLst>
              </p:cNvPr>
              <p:cNvSpPr/>
              <p:nvPr/>
            </p:nvSpPr>
            <p:spPr>
              <a:xfrm>
                <a:off x="2661920" y="3273552"/>
                <a:ext cx="56515" cy="240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直角三角形 50">
                <a:extLst>
                  <a:ext uri="{FF2B5EF4-FFF2-40B4-BE49-F238E27FC236}">
                    <a16:creationId xmlns:a16="http://schemas.microsoft.com/office/drawing/2014/main" id="{A2D17825-7BB2-4BF1-A549-2C82A1D73261}"/>
                  </a:ext>
                </a:extLst>
              </p:cNvPr>
              <p:cNvSpPr/>
              <p:nvPr/>
            </p:nvSpPr>
            <p:spPr>
              <a:xfrm rot="10800000">
                <a:off x="2350896" y="3285744"/>
                <a:ext cx="311024" cy="402336"/>
              </a:xfrm>
              <a:prstGeom prst="rt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直角三角形 51">
                <a:extLst>
                  <a:ext uri="{FF2B5EF4-FFF2-40B4-BE49-F238E27FC236}">
                    <a16:creationId xmlns:a16="http://schemas.microsoft.com/office/drawing/2014/main" id="{BA105523-05B2-43BA-BD59-642E8BEB8366}"/>
                  </a:ext>
                </a:extLst>
              </p:cNvPr>
              <p:cNvSpPr/>
              <p:nvPr/>
            </p:nvSpPr>
            <p:spPr>
              <a:xfrm rot="10800000" flipH="1">
                <a:off x="2718435" y="3285744"/>
                <a:ext cx="311025" cy="402337"/>
              </a:xfrm>
              <a:prstGeom prst="rt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62DA0EB-E625-4DCA-A3C8-4082106DE389}"/>
                </a:ext>
              </a:extLst>
            </p:cNvPr>
            <p:cNvSpPr/>
            <p:nvPr/>
          </p:nvSpPr>
          <p:spPr>
            <a:xfrm>
              <a:off x="1907220" y="1853539"/>
              <a:ext cx="56515" cy="240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49F7E16D-8A1B-4459-9226-564C622A16BF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3313788" y="2311917"/>
            <a:ext cx="645369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0E053FF-9C35-4BBD-A8B2-56D5C0A7668A}"/>
              </a:ext>
            </a:extLst>
          </p:cNvPr>
          <p:cNvCxnSpPr>
            <a:cxnSpLocks/>
          </p:cNvCxnSpPr>
          <p:nvPr/>
        </p:nvCxnSpPr>
        <p:spPr>
          <a:xfrm>
            <a:off x="7698002" y="2311916"/>
            <a:ext cx="64536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F13120A-A749-47DB-83FF-0E9F15DDFC81}"/>
                  </a:ext>
                </a:extLst>
              </p:cNvPr>
              <p:cNvSpPr txBox="1"/>
              <p:nvPr/>
            </p:nvSpPr>
            <p:spPr>
              <a:xfrm>
                <a:off x="4025610" y="2148511"/>
                <a:ext cx="2081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F13120A-A749-47DB-83FF-0E9F15DDF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610" y="2148511"/>
                <a:ext cx="208134" cy="307777"/>
              </a:xfrm>
              <a:prstGeom prst="rect">
                <a:avLst/>
              </a:prstGeom>
              <a:blipFill>
                <a:blip r:embed="rId5"/>
                <a:stretch>
                  <a:fillRect l="-22857" t="-35294" r="-91429" b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3C8019D-BF93-4C9A-B841-E9C2D4D96E8E}"/>
                  </a:ext>
                </a:extLst>
              </p:cNvPr>
              <p:cNvSpPr txBox="1"/>
              <p:nvPr/>
            </p:nvSpPr>
            <p:spPr>
              <a:xfrm>
                <a:off x="8327812" y="2134369"/>
                <a:ext cx="21275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CN" alt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3C8019D-BF93-4C9A-B841-E9C2D4D96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812" y="2134369"/>
                <a:ext cx="212751" cy="307777"/>
              </a:xfrm>
              <a:prstGeom prst="rect">
                <a:avLst/>
              </a:prstGeom>
              <a:blipFill>
                <a:blip r:embed="rId6"/>
                <a:stretch>
                  <a:fillRect l="-28571" t="-35294" r="-94286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9D1F79-C9FF-4658-8BB0-FD9578979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53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B1CDBD-FD3C-49E4-B0C4-362CAEF25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79" y="708168"/>
            <a:ext cx="11153846" cy="5830769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DCB1E1B-6AAD-42CA-A45D-468A8327270F}"/>
              </a:ext>
            </a:extLst>
          </p:cNvPr>
          <p:cNvCxnSpPr>
            <a:cxnSpLocks/>
          </p:cNvCxnSpPr>
          <p:nvPr/>
        </p:nvCxnSpPr>
        <p:spPr>
          <a:xfrm flipH="1" flipV="1">
            <a:off x="2630079" y="4863828"/>
            <a:ext cx="2441542" cy="69798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6D314B6-D10C-4A8E-8135-52E91C76C1D4}"/>
              </a:ext>
            </a:extLst>
          </p:cNvPr>
          <p:cNvCxnSpPr>
            <a:cxnSpLocks/>
          </p:cNvCxnSpPr>
          <p:nvPr/>
        </p:nvCxnSpPr>
        <p:spPr>
          <a:xfrm flipH="1" flipV="1">
            <a:off x="4062953" y="4788816"/>
            <a:ext cx="1008668" cy="77299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90C0EC1-7C8F-430C-AA31-083EB9DDF38A}"/>
              </a:ext>
            </a:extLst>
          </p:cNvPr>
          <p:cNvCxnSpPr>
            <a:cxnSpLocks/>
          </p:cNvCxnSpPr>
          <p:nvPr/>
        </p:nvCxnSpPr>
        <p:spPr>
          <a:xfrm flipV="1">
            <a:off x="5071621" y="4699819"/>
            <a:ext cx="146870" cy="86199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CC24105-6F56-4AA6-BD8D-4BE59C52D744}"/>
              </a:ext>
            </a:extLst>
          </p:cNvPr>
          <p:cNvCxnSpPr>
            <a:cxnSpLocks/>
          </p:cNvCxnSpPr>
          <p:nvPr/>
        </p:nvCxnSpPr>
        <p:spPr>
          <a:xfrm flipV="1">
            <a:off x="5071621" y="4628562"/>
            <a:ext cx="1112363" cy="9332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ED489A63-6AB4-4CD7-9C5A-AFE45DF73C94}"/>
              </a:ext>
            </a:extLst>
          </p:cNvPr>
          <p:cNvSpPr txBox="1"/>
          <p:nvPr/>
        </p:nvSpPr>
        <p:spPr>
          <a:xfrm>
            <a:off x="5773940" y="3792087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00"/>
                </a:solidFill>
              </a:rPr>
              <a:t>0.2mm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39F509-A2B6-40D3-80BF-7977355BB4BA}"/>
              </a:ext>
            </a:extLst>
          </p:cNvPr>
          <p:cNvSpPr txBox="1"/>
          <p:nvPr/>
        </p:nvSpPr>
        <p:spPr>
          <a:xfrm>
            <a:off x="4690928" y="3792087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00"/>
                </a:solidFill>
              </a:rPr>
              <a:t>0.4mm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1C465-A954-4C49-8E2F-2C5E5A1B5B54}"/>
              </a:ext>
            </a:extLst>
          </p:cNvPr>
          <p:cNvSpPr txBox="1"/>
          <p:nvPr/>
        </p:nvSpPr>
        <p:spPr>
          <a:xfrm>
            <a:off x="3694360" y="2986391"/>
            <a:ext cx="1559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Optical image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44AA4D-5C98-43B7-9D7D-D005BA84C45D}"/>
              </a:ext>
            </a:extLst>
          </p:cNvPr>
          <p:cNvSpPr txBox="1"/>
          <p:nvPr/>
        </p:nvSpPr>
        <p:spPr>
          <a:xfrm>
            <a:off x="3263639" y="3792087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00"/>
                </a:solidFill>
              </a:rPr>
              <a:t>0.6mm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9ACF43-80A9-4357-BC36-515EE9CD8621}"/>
              </a:ext>
            </a:extLst>
          </p:cNvPr>
          <p:cNvSpPr txBox="1"/>
          <p:nvPr/>
        </p:nvSpPr>
        <p:spPr>
          <a:xfrm>
            <a:off x="1855807" y="3792087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00"/>
                </a:solidFill>
              </a:rPr>
              <a:t>0.8mm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A28CED-8819-4B5B-935D-9C6312855A59}"/>
              </a:ext>
            </a:extLst>
          </p:cNvPr>
          <p:cNvSpPr txBox="1"/>
          <p:nvPr/>
        </p:nvSpPr>
        <p:spPr>
          <a:xfrm>
            <a:off x="1365115" y="3438886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FR-4 substrate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88F141-E803-4944-BCCC-80AE80916331}"/>
              </a:ext>
            </a:extLst>
          </p:cNvPr>
          <p:cNvSpPr txBox="1"/>
          <p:nvPr/>
        </p:nvSpPr>
        <p:spPr>
          <a:xfrm>
            <a:off x="5218491" y="5358633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00"/>
                </a:solidFill>
              </a:rPr>
              <a:t>Copper top layer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6444D55-AA84-4724-97B8-1760BED13C84}"/>
              </a:ext>
            </a:extLst>
          </p:cNvPr>
          <p:cNvCxnSpPr>
            <a:cxnSpLocks/>
          </p:cNvCxnSpPr>
          <p:nvPr/>
        </p:nvCxnSpPr>
        <p:spPr>
          <a:xfrm flipV="1">
            <a:off x="9406647" y="2110903"/>
            <a:ext cx="0" cy="39883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2000B9D-C967-4999-9573-C22525BC6087}"/>
              </a:ext>
            </a:extLst>
          </p:cNvPr>
          <p:cNvSpPr txBox="1"/>
          <p:nvPr/>
        </p:nvSpPr>
        <p:spPr>
          <a:xfrm>
            <a:off x="7383296" y="2879386"/>
            <a:ext cx="385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Zoomed in imaging of 0.2 mm square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7B518B5-02F2-4BA4-9B5F-1CA6C6973597}"/>
              </a:ext>
            </a:extLst>
          </p:cNvPr>
          <p:cNvSpPr txBox="1"/>
          <p:nvPr/>
        </p:nvSpPr>
        <p:spPr>
          <a:xfrm>
            <a:off x="4410966" y="446816"/>
            <a:ext cx="376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Dielectric imaging of metal (copper)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1C0C38C-3A10-4AD9-85FB-CB0CA440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46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FC160D-6F4D-4EFC-B934-3291FA2C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78" y="0"/>
            <a:ext cx="889964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8261615-4A20-4E53-815A-F2EB1AFF34B3}"/>
                  </a:ext>
                </a:extLst>
              </p:cNvPr>
              <p:cNvSpPr txBox="1"/>
              <p:nvPr/>
            </p:nvSpPr>
            <p:spPr>
              <a:xfrm>
                <a:off x="7890236" y="367645"/>
                <a:ext cx="17556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1mm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1mm</a:t>
                </a:r>
              </a:p>
              <a:p>
                <a:pPr algn="ctr"/>
                <a:r>
                  <a:rPr lang="en-US" altLang="zh-CN" dirty="0"/>
                  <a:t>Dielectric square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8261615-4A20-4E53-815A-F2EB1AFF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236" y="367645"/>
                <a:ext cx="1755609" cy="646331"/>
              </a:xfrm>
              <a:prstGeom prst="rect">
                <a:avLst/>
              </a:prstGeom>
              <a:blipFill>
                <a:blip r:embed="rId3"/>
                <a:stretch>
                  <a:fillRect l="-2778" t="-4717" r="-2778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A0FAF7C-1F7B-42A6-899C-400648883A7B}"/>
                  </a:ext>
                </a:extLst>
              </p:cNvPr>
              <p:cNvSpPr txBox="1"/>
              <p:nvPr/>
            </p:nvSpPr>
            <p:spPr>
              <a:xfrm>
                <a:off x="7890235" y="3612822"/>
                <a:ext cx="17556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2mm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2mm</a:t>
                </a:r>
              </a:p>
              <a:p>
                <a:pPr algn="ctr"/>
                <a:r>
                  <a:rPr lang="en-US" altLang="zh-CN" dirty="0"/>
                  <a:t>Dielectric square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A0FAF7C-1F7B-42A6-899C-400648883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235" y="3612822"/>
                <a:ext cx="1755609" cy="646331"/>
              </a:xfrm>
              <a:prstGeom prst="rect">
                <a:avLst/>
              </a:prstGeom>
              <a:blipFill>
                <a:blip r:embed="rId4"/>
                <a:stretch>
                  <a:fillRect l="-2778" t="-5660" r="-2778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74BE200B-2710-46FC-9EB6-ED68C6200C0F}"/>
              </a:ext>
            </a:extLst>
          </p:cNvPr>
          <p:cNvSpPr txBox="1"/>
          <p:nvPr/>
        </p:nvSpPr>
        <p:spPr>
          <a:xfrm>
            <a:off x="196507" y="1481579"/>
            <a:ext cx="12055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/>
              <a:t>Touchless</a:t>
            </a:r>
          </a:p>
          <a:p>
            <a:pPr algn="ctr"/>
            <a:r>
              <a:rPr lang="en-US" altLang="zh-CN" sz="2000" dirty="0"/>
              <a:t> imaging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F39D2E-5562-436F-8C0C-E780B587C800}"/>
              </a:ext>
            </a:extLst>
          </p:cNvPr>
          <p:cNvSpPr txBox="1"/>
          <p:nvPr/>
        </p:nvSpPr>
        <p:spPr>
          <a:xfrm>
            <a:off x="124245" y="5022478"/>
            <a:ext cx="1350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/>
              <a:t>Penetration</a:t>
            </a:r>
          </a:p>
          <a:p>
            <a:pPr algn="ctr"/>
            <a:r>
              <a:rPr lang="en-US" altLang="zh-CN" sz="2000" dirty="0"/>
              <a:t>imaging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B177BB2-EE9B-40E9-AB7C-3D3F1E404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045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F6ED15-29CA-4AE9-B9C0-03938328D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06" y="1759486"/>
            <a:ext cx="5334011" cy="400050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ADE8C7E-ECB6-4788-823D-77C1BCC69FE8}"/>
              </a:ext>
            </a:extLst>
          </p:cNvPr>
          <p:cNvGrpSpPr/>
          <p:nvPr/>
        </p:nvGrpSpPr>
        <p:grpSpPr>
          <a:xfrm>
            <a:off x="1676401" y="2116070"/>
            <a:ext cx="3372254" cy="3287340"/>
            <a:chOff x="1695857" y="2505177"/>
            <a:chExt cx="3372254" cy="328734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4252E66-3969-4406-B7AC-994A7E754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857" y="2505177"/>
              <a:ext cx="3372254" cy="328734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1FA3102-38BC-496D-B09D-3FD8839309EA}"/>
                    </a:ext>
                  </a:extLst>
                </p:cNvPr>
                <p:cNvSpPr txBox="1"/>
                <p:nvPr/>
              </p:nvSpPr>
              <p:spPr>
                <a:xfrm>
                  <a:off x="4099419" y="2505177"/>
                  <a:ext cx="963021" cy="646331"/>
                </a:xfrm>
                <a:prstGeom prst="rect">
                  <a:avLst/>
                </a:prstGeom>
                <a:solidFill>
                  <a:schemeClr val="bg1">
                    <a:alpha val="9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FR-4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=4.4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1FA3102-38BC-496D-B09D-3FD883930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9419" y="2505177"/>
                  <a:ext cx="96302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5063" t="-47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C4C8546B-B88D-4151-972B-0DEA6B26B684}"/>
                    </a:ext>
                  </a:extLst>
                </p:cNvPr>
                <p:cNvSpPr txBox="1"/>
                <p:nvPr/>
              </p:nvSpPr>
              <p:spPr>
                <a:xfrm>
                  <a:off x="1695857" y="5146186"/>
                  <a:ext cx="1044325" cy="646331"/>
                </a:xfrm>
                <a:prstGeom prst="rect">
                  <a:avLst/>
                </a:prstGeom>
                <a:solidFill>
                  <a:schemeClr val="bg1">
                    <a:alpha val="9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RO-5880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=2.2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C4C8546B-B88D-4151-972B-0DEA6B26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57" y="5146186"/>
                  <a:ext cx="1044325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4678" t="-4717" r="-40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66F218A9-E064-447D-8C7A-65F2C3C8A4F5}"/>
              </a:ext>
            </a:extLst>
          </p:cNvPr>
          <p:cNvSpPr txBox="1"/>
          <p:nvPr/>
        </p:nvSpPr>
        <p:spPr>
          <a:xfrm>
            <a:off x="2720726" y="1620986"/>
            <a:ext cx="13016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/>
              <a:t>Optical image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C0ABD5-0AC4-4F93-BFBA-ADAD1CFCF464}"/>
              </a:ext>
            </a:extLst>
          </p:cNvPr>
          <p:cNvSpPr txBox="1"/>
          <p:nvPr/>
        </p:nvSpPr>
        <p:spPr>
          <a:xfrm>
            <a:off x="7707772" y="1620986"/>
            <a:ext cx="159017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/>
              <a:t>Dielectric image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A64F4B-8C22-4D75-ADDF-AA0BABC33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245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179E5-160C-4401-9B86-ECE0A0F55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729790"/>
          </a:xfrm>
        </p:spPr>
        <p:txBody>
          <a:bodyPr>
            <a:normAutofit/>
          </a:bodyPr>
          <a:lstStyle/>
          <a:p>
            <a:br>
              <a:rPr lang="en-US" altLang="zh-CN" dirty="0"/>
            </a:br>
            <a:r>
              <a:rPr lang="en-US" altLang="zh-CN" dirty="0"/>
              <a:t>Long distance coupling</a:t>
            </a:r>
            <a:br>
              <a:rPr lang="en-US" altLang="zh-CN" dirty="0"/>
            </a:br>
            <a:r>
              <a:rPr lang="en-US" altLang="zh-CN" dirty="0"/>
              <a:t>between 2 SRRs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307682-BB89-48F9-BA7F-88A282AD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360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99768-83CF-4ECA-B869-E0133E1BD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What is coupling?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3DFEEB-983C-48EC-9630-9DC57FDF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9559"/>
            <a:ext cx="6175440" cy="619850"/>
          </a:xfrm>
        </p:spPr>
        <p:txBody>
          <a:bodyPr/>
          <a:lstStyle/>
          <a:p>
            <a:r>
              <a:rPr lang="en-US" altLang="zh-CN" dirty="0"/>
              <a:t>Energy exchange between two systems: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05491A8-4DAC-4771-AAC3-F238B88EFC7A}"/>
                  </a:ext>
                </a:extLst>
              </p:cNvPr>
              <p:cNvSpPr txBox="1"/>
              <p:nvPr/>
            </p:nvSpPr>
            <p:spPr>
              <a:xfrm>
                <a:off x="3247735" y="1597931"/>
                <a:ext cx="2990691" cy="619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400" b="0" dirty="0"/>
                  <a:t>Cooperativity</a:t>
                </a:r>
                <a:r>
                  <a:rPr lang="en-US" altLang="zh-CN" sz="2400" dirty="0"/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05491A8-4DAC-4771-AAC3-F238B88EF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735" y="1597931"/>
                <a:ext cx="2990691" cy="619850"/>
              </a:xfrm>
              <a:prstGeom prst="rect">
                <a:avLst/>
              </a:prstGeom>
              <a:blipFill>
                <a:blip r:embed="rId3"/>
                <a:stretch>
                  <a:fillRect l="-6327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EAE24B00-A52C-4C34-9BD0-DAF8F1B89DB9}"/>
              </a:ext>
            </a:extLst>
          </p:cNvPr>
          <p:cNvGrpSpPr/>
          <p:nvPr/>
        </p:nvGrpSpPr>
        <p:grpSpPr>
          <a:xfrm>
            <a:off x="1119987" y="2575290"/>
            <a:ext cx="1540213" cy="394342"/>
            <a:chOff x="975252" y="2785585"/>
            <a:chExt cx="1540213" cy="394342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8006896-1625-4661-BD28-91421835B3F7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975252" y="2982756"/>
              <a:ext cx="3885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E7FBBC7-50BA-45BD-B56D-23BC77594D18}"/>
                </a:ext>
              </a:extLst>
            </p:cNvPr>
            <p:cNvSpPr/>
            <p:nvPr/>
          </p:nvSpPr>
          <p:spPr>
            <a:xfrm>
              <a:off x="1363819" y="2785585"/>
              <a:ext cx="823088" cy="39434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18B9434-D8DB-4C5B-A370-4B318AAD093C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186907" y="2982756"/>
              <a:ext cx="3285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E9CE128E-656F-493D-9A0F-AAECE6CA1BE0}"/>
              </a:ext>
            </a:extLst>
          </p:cNvPr>
          <p:cNvGrpSpPr/>
          <p:nvPr/>
        </p:nvGrpSpPr>
        <p:grpSpPr>
          <a:xfrm>
            <a:off x="1119987" y="4755998"/>
            <a:ext cx="1071736" cy="1303761"/>
            <a:chOff x="1155568" y="4101327"/>
            <a:chExt cx="1713539" cy="2084513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8638B749-9984-4F2D-B50F-6CCFC90A4B2C}"/>
                </a:ext>
              </a:extLst>
            </p:cNvPr>
            <p:cNvGrpSpPr/>
            <p:nvPr/>
          </p:nvGrpSpPr>
          <p:grpSpPr>
            <a:xfrm>
              <a:off x="1304060" y="4613251"/>
              <a:ext cx="1565047" cy="1415190"/>
              <a:chOff x="1040859" y="4917516"/>
              <a:chExt cx="1565047" cy="1415190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44615E4A-C054-49EA-A5E3-D792C92E4A15}"/>
                  </a:ext>
                </a:extLst>
              </p:cNvPr>
              <p:cNvGrpSpPr/>
              <p:nvPr/>
            </p:nvGrpSpPr>
            <p:grpSpPr>
              <a:xfrm>
                <a:off x="1040859" y="4917516"/>
                <a:ext cx="1559023" cy="529973"/>
                <a:chOff x="1040859" y="4917516"/>
                <a:chExt cx="2118026" cy="720000"/>
              </a:xfrm>
            </p:grpSpPr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6552BFF7-1FCC-492F-A9E5-56FF09369D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0859" y="5277516"/>
                  <a:ext cx="398836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C2A926EA-0547-4CBC-9EBB-68C1776FF8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7873" y="5277516"/>
                  <a:ext cx="32101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809BCDFF-F1CA-4AA0-921F-A8103D3EB3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9695" y="5277516"/>
                  <a:ext cx="180000" cy="360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2624BE8F-CB9C-417B-911D-5C8E7F8059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19695" y="4917516"/>
                  <a:ext cx="360000" cy="720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483B06CC-936F-4691-8B29-E00569941A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79695" y="4917516"/>
                  <a:ext cx="360000" cy="720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DB6C477A-027C-4941-BAB4-F22A4CA459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34485" y="4917516"/>
                  <a:ext cx="360000" cy="720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69117B3B-EC26-47E1-84FE-3D717476F1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9779" y="4917516"/>
                  <a:ext cx="180000" cy="360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7D2B48AF-0C28-4062-B09F-513088B0AA7F}"/>
                  </a:ext>
                </a:extLst>
              </p:cNvPr>
              <p:cNvCxnSpPr/>
              <p:nvPr/>
            </p:nvCxnSpPr>
            <p:spPr>
              <a:xfrm>
                <a:off x="1701233" y="5700408"/>
                <a:ext cx="0" cy="63229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E0EDDFB7-DA8D-412F-900E-8174DC3CC725}"/>
                  </a:ext>
                </a:extLst>
              </p:cNvPr>
              <p:cNvCxnSpPr/>
              <p:nvPr/>
            </p:nvCxnSpPr>
            <p:spPr>
              <a:xfrm>
                <a:off x="1989820" y="5700408"/>
                <a:ext cx="0" cy="63229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231E6FE6-8A50-4E1E-AC41-BE9DB0300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9739" y="6035295"/>
                <a:ext cx="6061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282304D0-738C-490E-AE83-E22AEC451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9669" y="6035295"/>
                <a:ext cx="64156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2B77EF0F-CE6C-4FD6-B058-35781E481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882" y="5182503"/>
                <a:ext cx="0" cy="8459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4F87DE77-4A37-44E2-843F-83D547050E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9669" y="5189357"/>
                <a:ext cx="0" cy="8459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8B4CC0C-3042-4A19-9E84-FC04AFB2B0E5}"/>
                </a:ext>
              </a:extLst>
            </p:cNvPr>
            <p:cNvSpPr txBox="1"/>
            <p:nvPr/>
          </p:nvSpPr>
          <p:spPr>
            <a:xfrm>
              <a:off x="1231197" y="4101327"/>
              <a:ext cx="3722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L</a:t>
              </a:r>
              <a:endParaRPr lang="zh-CN" altLang="en-US" sz="2400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B1B64B94-DF4E-4D67-B440-CF88DB25227F}"/>
                </a:ext>
              </a:extLst>
            </p:cNvPr>
            <p:cNvSpPr txBox="1"/>
            <p:nvPr/>
          </p:nvSpPr>
          <p:spPr>
            <a:xfrm>
              <a:off x="1155568" y="5724175"/>
              <a:ext cx="3898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C</a:t>
              </a:r>
              <a:endParaRPr lang="zh-CN" altLang="en-US" sz="2400" dirty="0"/>
            </a:p>
          </p:txBody>
        </p:sp>
      </p:grpSp>
      <p:sp>
        <p:nvSpPr>
          <p:cNvPr id="59" name="箭头: 右 58">
            <a:extLst>
              <a:ext uri="{FF2B5EF4-FFF2-40B4-BE49-F238E27FC236}">
                <a16:creationId xmlns:a16="http://schemas.microsoft.com/office/drawing/2014/main" id="{8D6238B5-AE52-42E3-BD6C-6A4BDBA65701}"/>
              </a:ext>
            </a:extLst>
          </p:cNvPr>
          <p:cNvSpPr/>
          <p:nvPr/>
        </p:nvSpPr>
        <p:spPr>
          <a:xfrm>
            <a:off x="5106723" y="3290381"/>
            <a:ext cx="729574" cy="27723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箭头: 右 60">
            <a:extLst>
              <a:ext uri="{FF2B5EF4-FFF2-40B4-BE49-F238E27FC236}">
                <a16:creationId xmlns:a16="http://schemas.microsoft.com/office/drawing/2014/main" id="{014B5B97-25EC-4991-A7E8-A5F049BF0020}"/>
              </a:ext>
            </a:extLst>
          </p:cNvPr>
          <p:cNvSpPr/>
          <p:nvPr/>
        </p:nvSpPr>
        <p:spPr>
          <a:xfrm>
            <a:off x="3707724" y="3119075"/>
            <a:ext cx="729574" cy="61985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CF9D9E8-6D7B-4EB9-B490-B2323CC817EA}"/>
              </a:ext>
            </a:extLst>
          </p:cNvPr>
          <p:cNvGrpSpPr/>
          <p:nvPr/>
        </p:nvGrpSpPr>
        <p:grpSpPr>
          <a:xfrm>
            <a:off x="4016677" y="4901090"/>
            <a:ext cx="1310382" cy="1064950"/>
            <a:chOff x="4287234" y="4963485"/>
            <a:chExt cx="1310382" cy="1064950"/>
          </a:xfrm>
        </p:grpSpPr>
        <p:sp>
          <p:nvSpPr>
            <p:cNvPr id="62" name="箭头: 上弧形 61">
              <a:extLst>
                <a:ext uri="{FF2B5EF4-FFF2-40B4-BE49-F238E27FC236}">
                  <a16:creationId xmlns:a16="http://schemas.microsoft.com/office/drawing/2014/main" id="{DFF0F5AA-C34C-4719-9A1A-4F9A6BF191C0}"/>
                </a:ext>
              </a:extLst>
            </p:cNvPr>
            <p:cNvSpPr/>
            <p:nvPr/>
          </p:nvSpPr>
          <p:spPr>
            <a:xfrm>
              <a:off x="4381464" y="4963485"/>
              <a:ext cx="1216152" cy="506789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箭头: 下弧形 62">
              <a:extLst>
                <a:ext uri="{FF2B5EF4-FFF2-40B4-BE49-F238E27FC236}">
                  <a16:creationId xmlns:a16="http://schemas.microsoft.com/office/drawing/2014/main" id="{DAA45442-AA23-4471-91E3-AE622CA5F1B4}"/>
                </a:ext>
              </a:extLst>
            </p:cNvPr>
            <p:cNvSpPr/>
            <p:nvPr/>
          </p:nvSpPr>
          <p:spPr>
            <a:xfrm flipH="1">
              <a:off x="4287234" y="5521647"/>
              <a:ext cx="1216152" cy="506788"/>
            </a:xfrm>
            <a:prstGeom prst="curved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6" name="箭头: 上 65">
            <a:extLst>
              <a:ext uri="{FF2B5EF4-FFF2-40B4-BE49-F238E27FC236}">
                <a16:creationId xmlns:a16="http://schemas.microsoft.com/office/drawing/2014/main" id="{9437C98A-8C14-4BFB-8510-CEF86077C059}"/>
              </a:ext>
            </a:extLst>
          </p:cNvPr>
          <p:cNvSpPr/>
          <p:nvPr/>
        </p:nvSpPr>
        <p:spPr>
          <a:xfrm rot="2935031">
            <a:off x="5000033" y="2411413"/>
            <a:ext cx="241234" cy="97840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0B414E7F-9438-4950-AD66-87AB50AC5E8F}"/>
                  </a:ext>
                </a:extLst>
              </p:cNvPr>
              <p:cNvSpPr/>
              <p:nvPr/>
            </p:nvSpPr>
            <p:spPr>
              <a:xfrm>
                <a:off x="6212204" y="2778597"/>
                <a:ext cx="3254417" cy="960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, and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 therefore, this is not coupling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0B414E7F-9438-4950-AD66-87AB50AC5E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204" y="2778597"/>
                <a:ext cx="3254417" cy="960328"/>
              </a:xfrm>
              <a:prstGeom prst="rect">
                <a:avLst/>
              </a:prstGeom>
              <a:blipFill>
                <a:blip r:embed="rId4"/>
                <a:stretch>
                  <a:fillRect r="-1311" b="-10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CA055D1F-4811-49AF-B642-3870837BA68C}"/>
                  </a:ext>
                </a:extLst>
              </p:cNvPr>
              <p:cNvSpPr/>
              <p:nvPr/>
            </p:nvSpPr>
            <p:spPr>
              <a:xfrm>
                <a:off x="6212204" y="5012705"/>
                <a:ext cx="2863284" cy="960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, and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 therefore, this is coupling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CA055D1F-4811-49AF-B642-3870837BA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204" y="5012705"/>
                <a:ext cx="2863284" cy="960328"/>
              </a:xfrm>
              <a:prstGeom prst="rect">
                <a:avLst/>
              </a:prstGeom>
              <a:blipFill>
                <a:blip r:embed="rId5"/>
                <a:stretch>
                  <a:fillRect r="-1702"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D12E6EE-C949-4045-B536-321E8DDDA193}"/>
                  </a:ext>
                </a:extLst>
              </p:cNvPr>
              <p:cNvSpPr/>
              <p:nvPr/>
            </p:nvSpPr>
            <p:spPr>
              <a:xfrm>
                <a:off x="9445580" y="4724210"/>
                <a:ext cx="2553904" cy="1883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CN" sz="20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Non-coherent coupling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&gt;1 </m:t>
                    </m:r>
                  </m:oMath>
                </a14:m>
                <a:r>
                  <a:rPr lang="en-US" altLang="zh-CN" sz="2000" b="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Coherent coupling</a:t>
                </a: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D12E6EE-C949-4045-B536-321E8DDDA1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580" y="4724210"/>
                <a:ext cx="2553904" cy="1883657"/>
              </a:xfrm>
              <a:prstGeom prst="rect">
                <a:avLst/>
              </a:prstGeom>
              <a:blipFill>
                <a:blip r:embed="rId6"/>
                <a:stretch>
                  <a:fillRect l="-2387" r="-1909" b="-4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E70765A7-AC92-414E-833C-F91883C6D84E}"/>
              </a:ext>
            </a:extLst>
          </p:cNvPr>
          <p:cNvSpPr/>
          <p:nvPr/>
        </p:nvSpPr>
        <p:spPr>
          <a:xfrm>
            <a:off x="7947497" y="829559"/>
            <a:ext cx="642026" cy="493516"/>
          </a:xfrm>
          <a:prstGeom prst="rect">
            <a:avLst/>
          </a:prstGeom>
          <a:solidFill>
            <a:schemeClr val="bg1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1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2B032BA-2582-44C4-9B35-5E2EE8F80CE7}"/>
              </a:ext>
            </a:extLst>
          </p:cNvPr>
          <p:cNvSpPr/>
          <p:nvPr/>
        </p:nvSpPr>
        <p:spPr>
          <a:xfrm>
            <a:off x="9057260" y="829559"/>
            <a:ext cx="642026" cy="493516"/>
          </a:xfrm>
          <a:prstGeom prst="rect">
            <a:avLst/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00B0F0"/>
                </a:solidFill>
              </a:rPr>
              <a:t>2</a:t>
            </a:r>
            <a:endParaRPr lang="zh-CN" altLang="en-US" sz="2800" b="1" dirty="0">
              <a:solidFill>
                <a:srgbClr val="00B0F0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2CB090B-B244-49FD-8EC9-83D7C754E81B}"/>
              </a:ext>
            </a:extLst>
          </p:cNvPr>
          <p:cNvCxnSpPr>
            <a:cxnSpLocks/>
          </p:cNvCxnSpPr>
          <p:nvPr/>
        </p:nvCxnSpPr>
        <p:spPr>
          <a:xfrm>
            <a:off x="8639388" y="985201"/>
            <a:ext cx="37896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910E48D1-027F-4EC1-B4B3-084EAF16BC6C}"/>
              </a:ext>
            </a:extLst>
          </p:cNvPr>
          <p:cNvCxnSpPr>
            <a:cxnSpLocks/>
          </p:cNvCxnSpPr>
          <p:nvPr/>
        </p:nvCxnSpPr>
        <p:spPr>
          <a:xfrm>
            <a:off x="8639388" y="1195967"/>
            <a:ext cx="378960" cy="0"/>
          </a:xfrm>
          <a:prstGeom prst="straightConnector1">
            <a:avLst/>
          </a:prstGeom>
          <a:ln w="50800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142FB421-86CE-4A4C-9E70-73A79A620829}"/>
              </a:ext>
            </a:extLst>
          </p:cNvPr>
          <p:cNvSpPr/>
          <p:nvPr/>
        </p:nvSpPr>
        <p:spPr>
          <a:xfrm>
            <a:off x="7947497" y="1614382"/>
            <a:ext cx="642026" cy="493516"/>
          </a:xfrm>
          <a:prstGeom prst="rect">
            <a:avLst/>
          </a:prstGeom>
          <a:solidFill>
            <a:schemeClr val="bg1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1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C589931-DE8A-4B8B-BEDD-A5C763C5B4EF}"/>
              </a:ext>
            </a:extLst>
          </p:cNvPr>
          <p:cNvSpPr/>
          <p:nvPr/>
        </p:nvSpPr>
        <p:spPr>
          <a:xfrm>
            <a:off x="9057260" y="1614382"/>
            <a:ext cx="642026" cy="493516"/>
          </a:xfrm>
          <a:prstGeom prst="rect">
            <a:avLst/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00B0F0"/>
                </a:solidFill>
              </a:rPr>
              <a:t>2</a:t>
            </a:r>
            <a:endParaRPr lang="zh-CN" altLang="en-US" sz="2800" b="1" dirty="0">
              <a:solidFill>
                <a:srgbClr val="00B0F0"/>
              </a:solidFill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5EB63191-0044-4723-9DCB-4F32E1D871FF}"/>
              </a:ext>
            </a:extLst>
          </p:cNvPr>
          <p:cNvCxnSpPr>
            <a:cxnSpLocks/>
          </p:cNvCxnSpPr>
          <p:nvPr/>
        </p:nvCxnSpPr>
        <p:spPr>
          <a:xfrm>
            <a:off x="8639388" y="1886756"/>
            <a:ext cx="37896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ç¸å³å¾ç">
            <a:extLst>
              <a:ext uri="{FF2B5EF4-FFF2-40B4-BE49-F238E27FC236}">
                <a16:creationId xmlns:a16="http://schemas.microsoft.com/office/drawing/2014/main" id="{A9952F16-12CA-40F0-B264-5BDB24CDB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7" t="26843" r="48781" b="29348"/>
          <a:stretch/>
        </p:blipFill>
        <p:spPr bwMode="auto">
          <a:xfrm>
            <a:off x="10507192" y="686308"/>
            <a:ext cx="670560" cy="59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ç¸å³å¾ç">
            <a:extLst>
              <a:ext uri="{FF2B5EF4-FFF2-40B4-BE49-F238E27FC236}">
                <a16:creationId xmlns:a16="http://schemas.microsoft.com/office/drawing/2014/main" id="{C2F7A4A3-6008-4EC1-ACE0-5D6306FAB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42" t="24734" r="6606" b="31457"/>
          <a:stretch/>
        </p:blipFill>
        <p:spPr bwMode="auto">
          <a:xfrm>
            <a:off x="10432555" y="1484639"/>
            <a:ext cx="819834" cy="73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âradiationâçå¾çæç´¢ç»æ">
            <a:extLst>
              <a:ext uri="{FF2B5EF4-FFF2-40B4-BE49-F238E27FC236}">
                <a16:creationId xmlns:a16="http://schemas.microsoft.com/office/drawing/2014/main" id="{CF8A3A36-F98B-41BF-A3EF-B54E24A22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62" y="3145044"/>
            <a:ext cx="1587595" cy="93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4EE69C-8F28-440B-922C-888A9102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00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1" grpId="0" animBg="1"/>
      <p:bldP spid="66" grpId="0" animBg="1"/>
      <p:bldP spid="67" grpId="0"/>
      <p:bldP spid="70" grpId="0"/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D0DE8-6736-48F1-B8C7-54EFA4070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5545"/>
          </a:xfrm>
        </p:spPr>
        <p:txBody>
          <a:bodyPr/>
          <a:lstStyle/>
          <a:p>
            <a:r>
              <a:rPr lang="en-US" altLang="zh-CN" dirty="0"/>
              <a:t>Why there is no Rabi-splitting?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C5B43C-46B7-411F-9BF0-CC647A899B14}"/>
                  </a:ext>
                </a:extLst>
              </p:cNvPr>
              <p:cNvSpPr txBox="1"/>
              <p:nvPr/>
            </p:nvSpPr>
            <p:spPr>
              <a:xfrm>
                <a:off x="998456" y="1262239"/>
                <a:ext cx="4376134" cy="814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C5B43C-46B7-411F-9BF0-CC647A899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456" y="1262239"/>
                <a:ext cx="4376134" cy="8145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464537-A45F-4202-9A31-290E67592BC9}"/>
                  </a:ext>
                </a:extLst>
              </p:cNvPr>
              <p:cNvSpPr txBox="1"/>
              <p:nvPr/>
            </p:nvSpPr>
            <p:spPr>
              <a:xfrm>
                <a:off x="998456" y="2603706"/>
                <a:ext cx="4517968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464537-A45F-4202-9A31-290E67592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456" y="2603706"/>
                <a:ext cx="4517968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81560C2-E0A4-4B99-B0AC-0ED075DFE228}"/>
              </a:ext>
            </a:extLst>
          </p:cNvPr>
          <p:cNvSpPr txBox="1"/>
          <p:nvPr/>
        </p:nvSpPr>
        <p:spPr>
          <a:xfrm>
            <a:off x="6023727" y="1300166"/>
            <a:ext cx="391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Magnons coupling with cavity photons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275F3CF-2A46-4C1E-B7F4-7826C8A57E40}"/>
                  </a:ext>
                </a:extLst>
              </p:cNvPr>
              <p:cNvSpPr/>
              <p:nvPr/>
            </p:nvSpPr>
            <p:spPr>
              <a:xfrm>
                <a:off x="1219869" y="3625559"/>
                <a:ext cx="1909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275F3CF-2A46-4C1E-B7F4-7826C8A57E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869" y="3625559"/>
                <a:ext cx="1909818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3B78E249-1EC2-4699-A770-2C8D3479BF1E}"/>
              </a:ext>
            </a:extLst>
          </p:cNvPr>
          <p:cNvSpPr txBox="1"/>
          <p:nvPr/>
        </p:nvSpPr>
        <p:spPr>
          <a:xfrm>
            <a:off x="6023726" y="2649552"/>
            <a:ext cx="524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Two identical SRR coupled through transmission line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E99B872-E04B-4F19-BD63-5BCAA160DBE8}"/>
                  </a:ext>
                </a:extLst>
              </p:cNvPr>
              <p:cNvSpPr txBox="1"/>
              <p:nvPr/>
            </p:nvSpPr>
            <p:spPr>
              <a:xfrm>
                <a:off x="30135" y="4385636"/>
                <a:ext cx="7464543" cy="774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E99B872-E04B-4F19-BD63-5BCAA160D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5" y="4385636"/>
                <a:ext cx="7464543" cy="7745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FC5EB42-4BEA-409E-814C-17D4DA642A7F}"/>
                  </a:ext>
                </a:extLst>
              </p:cNvPr>
              <p:cNvSpPr/>
              <p:nvPr/>
            </p:nvSpPr>
            <p:spPr>
              <a:xfrm>
                <a:off x="3762407" y="3625559"/>
                <a:ext cx="12137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FC5EB42-4BEA-409E-814C-17D4DA642A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407" y="3625559"/>
                <a:ext cx="1213729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790F5CA-6924-44CB-B2F4-F678F4F36387}"/>
                  </a:ext>
                </a:extLst>
              </p:cNvPr>
              <p:cNvSpPr txBox="1"/>
              <p:nvPr/>
            </p:nvSpPr>
            <p:spPr>
              <a:xfrm>
                <a:off x="838200" y="5823639"/>
                <a:ext cx="2973699" cy="480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0" dirty="0"/>
                  <a:t>Solve this problem: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790F5CA-6924-44CB-B2F4-F678F4F36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823639"/>
                <a:ext cx="2973699" cy="480131"/>
              </a:xfrm>
              <a:prstGeom prst="rect">
                <a:avLst/>
              </a:prstGeom>
              <a:blipFill>
                <a:blip r:embed="rId7"/>
                <a:stretch>
                  <a:fillRect l="-4928" b="-13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7D774B7-3D71-4B6F-9847-AD35E4C8C79E}"/>
                  </a:ext>
                </a:extLst>
              </p:cNvPr>
              <p:cNvSpPr txBox="1"/>
              <p:nvPr/>
            </p:nvSpPr>
            <p:spPr>
              <a:xfrm>
                <a:off x="5574277" y="5927051"/>
                <a:ext cx="3366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ym typeface="Wingdings" panose="05000000000000000000" pitchFamily="2" charset="2"/>
                  </a:rPr>
                  <a:t> </a:t>
                </a:r>
                <a:r>
                  <a:rPr lang="en-US" altLang="zh-CN" dirty="0"/>
                  <a:t>We can get the eigenvalue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7D774B7-3D71-4B6F-9847-AD35E4C8C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77" y="5927051"/>
                <a:ext cx="3366050" cy="369332"/>
              </a:xfrm>
              <a:prstGeom prst="rect">
                <a:avLst/>
              </a:prstGeom>
              <a:blipFill>
                <a:blip r:embed="rId8"/>
                <a:stretch>
                  <a:fillRect l="-144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DA3295CB-D72B-4DF0-9A21-A85435F3A21E}"/>
              </a:ext>
            </a:extLst>
          </p:cNvPr>
          <p:cNvGrpSpPr/>
          <p:nvPr/>
        </p:nvGrpSpPr>
        <p:grpSpPr>
          <a:xfrm>
            <a:off x="7776100" y="3839117"/>
            <a:ext cx="2157672" cy="1620000"/>
            <a:chOff x="7776100" y="3839117"/>
            <a:chExt cx="2157672" cy="162000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260B21F-FB4D-44C0-BB4A-2A4C0B7F4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76100" y="3839117"/>
              <a:ext cx="2157672" cy="1620000"/>
            </a:xfrm>
            <a:prstGeom prst="rect">
              <a:avLst/>
            </a:prstGeom>
          </p:spPr>
        </p:pic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C31BA31A-35FE-453A-88AF-F02350BDC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6384" y="4945091"/>
              <a:ext cx="0" cy="27871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2726CB4-8FA9-41DE-9400-47314561EBD4}"/>
              </a:ext>
            </a:extLst>
          </p:cNvPr>
          <p:cNvGrpSpPr/>
          <p:nvPr/>
        </p:nvGrpSpPr>
        <p:grpSpPr>
          <a:xfrm>
            <a:off x="9933772" y="3839117"/>
            <a:ext cx="2157672" cy="1620000"/>
            <a:chOff x="9933772" y="3839117"/>
            <a:chExt cx="2157672" cy="162000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C5A452F-1EB4-4E04-9EC4-33AF6639F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33772" y="3839117"/>
              <a:ext cx="2157672" cy="1620000"/>
            </a:xfrm>
            <a:prstGeom prst="rect">
              <a:avLst/>
            </a:prstGeom>
          </p:spPr>
        </p:pic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931FB7A8-AC43-4EB4-A23D-C44E38276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7311" y="4945016"/>
              <a:ext cx="0" cy="27871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322F6FAB-2CDD-4870-9EA0-58D0CFAD55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1700" y="4945016"/>
              <a:ext cx="0" cy="27871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E13030B-A63D-442A-A632-19CE9B51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97732-34C0-4AC9-BDCD-EAAA09AA5F7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1497</TotalTime>
  <Words>478</Words>
  <Application>Microsoft Office PowerPoint</Application>
  <PresentationFormat>宽屏</PresentationFormat>
  <Paragraphs>137</Paragraphs>
  <Slides>16</Slides>
  <Notes>4</Notes>
  <HiddenSlides>4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宋体</vt:lpstr>
      <vt:lpstr>Arial</vt:lpstr>
      <vt:lpstr>Cambria Math</vt:lpstr>
      <vt:lpstr>Times New Roman</vt:lpstr>
      <vt:lpstr>Wingdings</vt:lpstr>
      <vt:lpstr>Office 主题​​</vt:lpstr>
      <vt:lpstr>DRDC project: Dielectric detection using  an active SRR sensor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Long distance coupling between 2 SRRs</vt:lpstr>
      <vt:lpstr>What is coupling?</vt:lpstr>
      <vt:lpstr>Why there is no Rabi-splitting? </vt:lpstr>
      <vt:lpstr>Why there is not Rabi-splitting? (2)</vt:lpstr>
      <vt:lpstr>Calculations   g↑</vt:lpstr>
      <vt:lpstr>Next step:</vt:lpstr>
      <vt:lpstr>PowerPoint 演示文稿</vt:lpstr>
      <vt:lpstr>Why we are doing this research?</vt:lpstr>
      <vt:lpstr>PowerPoint 演示文稿</vt:lpstr>
      <vt:lpstr>What this can be useful to others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DRDC project Dielectric detection using  a </dc:title>
  <dc:creator>Zhao Yutong</dc:creator>
  <cp:lastModifiedBy>Zhao Yutong</cp:lastModifiedBy>
  <cp:revision>160</cp:revision>
  <dcterms:created xsi:type="dcterms:W3CDTF">2018-11-02T21:27:52Z</dcterms:created>
  <dcterms:modified xsi:type="dcterms:W3CDTF">2018-11-18T17:46:31Z</dcterms:modified>
</cp:coreProperties>
</file>